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90" r:id="rId3"/>
    <p:sldId id="259" r:id="rId4"/>
    <p:sldId id="258" r:id="rId5"/>
    <p:sldId id="398" r:id="rId6"/>
    <p:sldId id="367" r:id="rId7"/>
    <p:sldId id="376" r:id="rId8"/>
    <p:sldId id="379" r:id="rId9"/>
    <p:sldId id="392" r:id="rId10"/>
    <p:sldId id="393" r:id="rId11"/>
    <p:sldId id="333" r:id="rId12"/>
    <p:sldId id="394" r:id="rId13"/>
    <p:sldId id="384" r:id="rId14"/>
    <p:sldId id="395" r:id="rId15"/>
    <p:sldId id="382" r:id="rId16"/>
    <p:sldId id="386" r:id="rId17"/>
    <p:sldId id="388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3A1"/>
    <a:srgbClr val="DE7984"/>
    <a:srgbClr val="788098"/>
    <a:srgbClr val="9CC605"/>
    <a:srgbClr val="FA571F"/>
    <a:srgbClr val="9DCC0A"/>
    <a:srgbClr val="FFBD44"/>
    <a:srgbClr val="949AAD"/>
    <a:srgbClr val="C4817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1676" autoAdjust="0"/>
  </p:normalViewPr>
  <p:slideViewPr>
    <p:cSldViewPr snapToGrid="0">
      <p:cViewPr varScale="1">
        <p:scale>
          <a:sx n="82" d="100"/>
          <a:sy n="82" d="100"/>
        </p:scale>
        <p:origin x="1074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36D5A-1991-4A32-804F-8DD953E26003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159323D-C626-4420-A2D2-565FCF1882D6}">
      <dgm:prSet phldrT="[Texte]"/>
      <dgm:spPr/>
      <dgm:t>
        <a:bodyPr/>
        <a:lstStyle/>
        <a:p>
          <a:r>
            <a:rPr lang="en-GB" b="1" noProof="0" dirty="0"/>
            <a:t>Flowers</a:t>
          </a:r>
        </a:p>
      </dgm:t>
    </dgm:pt>
    <dgm:pt modelId="{A688E1B9-36F9-49B3-8D98-055B8CCD7BD8}" type="parTrans" cxnId="{D30B4BDA-94B3-419B-9A54-28ACB66CBABC}">
      <dgm:prSet/>
      <dgm:spPr/>
      <dgm:t>
        <a:bodyPr/>
        <a:lstStyle/>
        <a:p>
          <a:endParaRPr lang="en-GB" noProof="0" dirty="0"/>
        </a:p>
      </dgm:t>
    </dgm:pt>
    <dgm:pt modelId="{4F3EFA12-C0C9-4FDE-B9E6-BDFB665F518F}" type="sibTrans" cxnId="{D30B4BDA-94B3-419B-9A54-28ACB66CBABC}">
      <dgm:prSet/>
      <dgm:spPr/>
      <dgm:t>
        <a:bodyPr/>
        <a:lstStyle/>
        <a:p>
          <a:endParaRPr lang="en-GB" noProof="0" dirty="0"/>
        </a:p>
      </dgm:t>
    </dgm:pt>
    <dgm:pt modelId="{8E89645F-A05C-4650-B86C-F384BB01665C}">
      <dgm:prSet phldrT="[Texte]"/>
      <dgm:spPr/>
      <dgm:t>
        <a:bodyPr/>
        <a:lstStyle/>
        <a:p>
          <a:r>
            <a:rPr lang="en-GB" noProof="0" dirty="0"/>
            <a:t>Elderflower</a:t>
          </a:r>
        </a:p>
      </dgm:t>
    </dgm:pt>
    <dgm:pt modelId="{F2E1FD19-AF4C-45D3-8E10-63D411025210}" type="parTrans" cxnId="{B4AA601E-DA33-4ED6-8B57-522FEB353338}">
      <dgm:prSet/>
      <dgm:spPr/>
      <dgm:t>
        <a:bodyPr/>
        <a:lstStyle/>
        <a:p>
          <a:endParaRPr lang="en-GB" noProof="0" dirty="0"/>
        </a:p>
      </dgm:t>
    </dgm:pt>
    <dgm:pt modelId="{4539179E-0845-453F-BCC5-6DB7F6438FCB}" type="sibTrans" cxnId="{B4AA601E-DA33-4ED6-8B57-522FEB353338}">
      <dgm:prSet/>
      <dgm:spPr/>
      <dgm:t>
        <a:bodyPr/>
        <a:lstStyle/>
        <a:p>
          <a:endParaRPr lang="en-GB" noProof="0" dirty="0"/>
        </a:p>
      </dgm:t>
    </dgm:pt>
    <dgm:pt modelId="{E14D3CC6-22E4-4F65-9232-C318A0C9E178}">
      <dgm:prSet phldrT="[Texte]"/>
      <dgm:spPr/>
      <dgm:t>
        <a:bodyPr/>
        <a:lstStyle/>
        <a:p>
          <a:r>
            <a:rPr lang="en-GB" noProof="0" dirty="0"/>
            <a:t>Hibiscus</a:t>
          </a:r>
        </a:p>
      </dgm:t>
    </dgm:pt>
    <dgm:pt modelId="{BA07125B-DBF5-4897-8CC5-D3EDDC831CFB}" type="parTrans" cxnId="{814E1DB3-852A-490A-924F-DE43AFED7E16}">
      <dgm:prSet/>
      <dgm:spPr/>
      <dgm:t>
        <a:bodyPr/>
        <a:lstStyle/>
        <a:p>
          <a:endParaRPr lang="en-GB" noProof="0" dirty="0"/>
        </a:p>
      </dgm:t>
    </dgm:pt>
    <dgm:pt modelId="{F8F50933-F387-4249-A682-722B7F521BE0}" type="sibTrans" cxnId="{814E1DB3-852A-490A-924F-DE43AFED7E16}">
      <dgm:prSet/>
      <dgm:spPr/>
      <dgm:t>
        <a:bodyPr/>
        <a:lstStyle/>
        <a:p>
          <a:endParaRPr lang="en-GB" noProof="0" dirty="0"/>
        </a:p>
      </dgm:t>
    </dgm:pt>
    <dgm:pt modelId="{47C7B2B5-2729-44DD-A7C9-18A166BB6FDF}">
      <dgm:prSet phldrT="[Texte]"/>
      <dgm:spPr>
        <a:solidFill>
          <a:srgbClr val="C48170"/>
        </a:solidFill>
      </dgm:spPr>
      <dgm:t>
        <a:bodyPr/>
        <a:lstStyle/>
        <a:p>
          <a:r>
            <a:rPr lang="en-GB" b="1" noProof="0" dirty="0"/>
            <a:t>Brown notes</a:t>
          </a:r>
        </a:p>
      </dgm:t>
    </dgm:pt>
    <dgm:pt modelId="{90B42A52-CA8C-48FF-9C6A-846E1D9BC998}" type="parTrans" cxnId="{561BA32A-A984-4BFC-9EC2-60073B700C2E}">
      <dgm:prSet/>
      <dgm:spPr/>
      <dgm:t>
        <a:bodyPr/>
        <a:lstStyle/>
        <a:p>
          <a:endParaRPr lang="en-GB" noProof="0" dirty="0"/>
        </a:p>
      </dgm:t>
    </dgm:pt>
    <dgm:pt modelId="{DDFA903C-7D8C-4762-9B0F-1CC7DBC81656}" type="sibTrans" cxnId="{561BA32A-A984-4BFC-9EC2-60073B700C2E}">
      <dgm:prSet/>
      <dgm:spPr/>
      <dgm:t>
        <a:bodyPr/>
        <a:lstStyle/>
        <a:p>
          <a:endParaRPr lang="en-GB" noProof="0" dirty="0"/>
        </a:p>
      </dgm:t>
    </dgm:pt>
    <dgm:pt modelId="{58BBD427-747B-406E-AEEB-FD2C66DBB9F5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Vanilla</a:t>
          </a:r>
        </a:p>
      </dgm:t>
    </dgm:pt>
    <dgm:pt modelId="{ABE37B6A-E241-498F-9A5A-11C345F118E6}" type="parTrans" cxnId="{F9E2EF72-56DB-4569-B786-96E3DE8F8C6C}">
      <dgm:prSet/>
      <dgm:spPr/>
      <dgm:t>
        <a:bodyPr/>
        <a:lstStyle/>
        <a:p>
          <a:endParaRPr lang="en-GB" noProof="0" dirty="0"/>
        </a:p>
      </dgm:t>
    </dgm:pt>
    <dgm:pt modelId="{7B8B4FD1-3CFE-45FD-8D8E-E3BDFF235E6E}" type="sibTrans" cxnId="{F9E2EF72-56DB-4569-B786-96E3DE8F8C6C}">
      <dgm:prSet/>
      <dgm:spPr/>
      <dgm:t>
        <a:bodyPr/>
        <a:lstStyle/>
        <a:p>
          <a:endParaRPr lang="en-GB" noProof="0" dirty="0"/>
        </a:p>
      </dgm:t>
    </dgm:pt>
    <dgm:pt modelId="{E9B01D54-BAD3-40C9-8EF9-44D450281EC8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Coffee</a:t>
          </a:r>
        </a:p>
      </dgm:t>
    </dgm:pt>
    <dgm:pt modelId="{C02A28B6-0D12-41A8-98DC-FF1FBCB0DE45}" type="parTrans" cxnId="{F1B886D2-77BA-4D33-A0FE-F7971BC76944}">
      <dgm:prSet/>
      <dgm:spPr/>
      <dgm:t>
        <a:bodyPr/>
        <a:lstStyle/>
        <a:p>
          <a:endParaRPr lang="en-GB" noProof="0" dirty="0"/>
        </a:p>
      </dgm:t>
    </dgm:pt>
    <dgm:pt modelId="{422FB2BC-D468-4112-A8ED-26EFF12EAA8C}" type="sibTrans" cxnId="{F1B886D2-77BA-4D33-A0FE-F7971BC76944}">
      <dgm:prSet/>
      <dgm:spPr/>
      <dgm:t>
        <a:bodyPr/>
        <a:lstStyle/>
        <a:p>
          <a:endParaRPr lang="en-GB" noProof="0" dirty="0"/>
        </a:p>
      </dgm:t>
    </dgm:pt>
    <dgm:pt modelId="{B559E5EF-2D71-48EE-9326-03DFC3E9C806}">
      <dgm:prSet phldrT="[Texte]"/>
      <dgm:spPr/>
      <dgm:t>
        <a:bodyPr/>
        <a:lstStyle/>
        <a:p>
          <a:r>
            <a:rPr lang="en-GB" b="1" noProof="0" dirty="0"/>
            <a:t>Herbs / Spices</a:t>
          </a:r>
        </a:p>
      </dgm:t>
    </dgm:pt>
    <dgm:pt modelId="{48ED342F-5829-4D0C-AA19-43C2842FE4A4}" type="parTrans" cxnId="{85C4ADD8-4B00-4919-9817-F7FA554EB5B9}">
      <dgm:prSet/>
      <dgm:spPr/>
      <dgm:t>
        <a:bodyPr/>
        <a:lstStyle/>
        <a:p>
          <a:endParaRPr lang="en-GB" noProof="0" dirty="0"/>
        </a:p>
      </dgm:t>
    </dgm:pt>
    <dgm:pt modelId="{1546CCDC-AA74-476C-81E5-54ED549A0299}" type="sibTrans" cxnId="{85C4ADD8-4B00-4919-9817-F7FA554EB5B9}">
      <dgm:prSet/>
      <dgm:spPr/>
      <dgm:t>
        <a:bodyPr/>
        <a:lstStyle/>
        <a:p>
          <a:endParaRPr lang="en-GB" noProof="0" dirty="0"/>
        </a:p>
      </dgm:t>
    </dgm:pt>
    <dgm:pt modelId="{526944E5-2C36-4216-8E06-4749DCD715A6}">
      <dgm:prSet phldrT="[Texte]"/>
      <dgm:spPr/>
      <dgm:t>
        <a:bodyPr/>
        <a:lstStyle/>
        <a:p>
          <a:r>
            <a:rPr lang="en-GB" noProof="0" dirty="0"/>
            <a:t>Rose</a:t>
          </a:r>
        </a:p>
      </dgm:t>
    </dgm:pt>
    <dgm:pt modelId="{B44FE000-702D-4961-A98D-DDD4520F1AC5}" type="parTrans" cxnId="{6B5FD3B6-332B-4CCE-9109-634E719FCC96}">
      <dgm:prSet/>
      <dgm:spPr/>
      <dgm:t>
        <a:bodyPr/>
        <a:lstStyle/>
        <a:p>
          <a:endParaRPr lang="en-GB" noProof="0" dirty="0"/>
        </a:p>
      </dgm:t>
    </dgm:pt>
    <dgm:pt modelId="{C6358712-0FDE-4E1B-B2BE-101E482686E4}" type="sibTrans" cxnId="{6B5FD3B6-332B-4CCE-9109-634E719FCC96}">
      <dgm:prSet/>
      <dgm:spPr/>
      <dgm:t>
        <a:bodyPr/>
        <a:lstStyle/>
        <a:p>
          <a:endParaRPr lang="en-GB" noProof="0" dirty="0"/>
        </a:p>
      </dgm:t>
    </dgm:pt>
    <dgm:pt modelId="{C8B4D71C-0929-41EA-82BB-334F3831D8DE}">
      <dgm:prSet phldrT="[Texte]"/>
      <dgm:spPr/>
      <dgm:t>
        <a:bodyPr/>
        <a:lstStyle/>
        <a:p>
          <a:r>
            <a:rPr lang="en-GB" noProof="0" dirty="0"/>
            <a:t>Bergamot</a:t>
          </a:r>
        </a:p>
      </dgm:t>
    </dgm:pt>
    <dgm:pt modelId="{4A106962-B145-4C22-8BEB-0B2C00EA4C3C}" type="parTrans" cxnId="{A6A69F42-13B2-4F53-9E7E-6DCC09864586}">
      <dgm:prSet/>
      <dgm:spPr/>
      <dgm:t>
        <a:bodyPr/>
        <a:lstStyle/>
        <a:p>
          <a:endParaRPr lang="en-GB" noProof="0" dirty="0"/>
        </a:p>
      </dgm:t>
    </dgm:pt>
    <dgm:pt modelId="{0DF519E2-A127-46B2-9260-38D22945749A}" type="sibTrans" cxnId="{A6A69F42-13B2-4F53-9E7E-6DCC09864586}">
      <dgm:prSet/>
      <dgm:spPr/>
      <dgm:t>
        <a:bodyPr/>
        <a:lstStyle/>
        <a:p>
          <a:endParaRPr lang="en-GB" noProof="0" dirty="0"/>
        </a:p>
      </dgm:t>
    </dgm:pt>
    <dgm:pt modelId="{B6EFA5AD-EBC4-486F-834A-8F8E1162DB64}">
      <dgm:prSet phldrT="[Texte]"/>
      <dgm:spPr/>
      <dgm:t>
        <a:bodyPr/>
        <a:lstStyle/>
        <a:p>
          <a:r>
            <a:rPr lang="en-GB" noProof="0" dirty="0"/>
            <a:t>Camomile</a:t>
          </a:r>
        </a:p>
      </dgm:t>
    </dgm:pt>
    <dgm:pt modelId="{E51341C3-6DB7-4322-9C79-0F6697126990}" type="parTrans" cxnId="{66613784-42FA-47FD-8B50-84F84D4F1750}">
      <dgm:prSet/>
      <dgm:spPr/>
      <dgm:t>
        <a:bodyPr/>
        <a:lstStyle/>
        <a:p>
          <a:endParaRPr lang="en-GB" noProof="0" dirty="0"/>
        </a:p>
      </dgm:t>
    </dgm:pt>
    <dgm:pt modelId="{89751D85-4C76-4653-A994-3BDCBF80716E}" type="sibTrans" cxnId="{66613784-42FA-47FD-8B50-84F84D4F1750}">
      <dgm:prSet/>
      <dgm:spPr/>
      <dgm:t>
        <a:bodyPr/>
        <a:lstStyle/>
        <a:p>
          <a:endParaRPr lang="en-GB" noProof="0" dirty="0"/>
        </a:p>
      </dgm:t>
    </dgm:pt>
    <dgm:pt modelId="{A9195CA7-785D-44B2-8675-C934FB691579}">
      <dgm:prSet phldrT="[Texte]"/>
      <dgm:spPr/>
      <dgm:t>
        <a:bodyPr/>
        <a:lstStyle/>
        <a:p>
          <a:r>
            <a:rPr lang="en-GB" noProof="0" dirty="0"/>
            <a:t>Lavender</a:t>
          </a:r>
        </a:p>
      </dgm:t>
    </dgm:pt>
    <dgm:pt modelId="{64B35989-9D69-4841-A596-DFA8F35AC67C}" type="parTrans" cxnId="{6B25E285-66AA-4761-B5BC-797FBC0C648E}">
      <dgm:prSet/>
      <dgm:spPr/>
      <dgm:t>
        <a:bodyPr/>
        <a:lstStyle/>
        <a:p>
          <a:endParaRPr lang="en-GB" noProof="0" dirty="0"/>
        </a:p>
      </dgm:t>
    </dgm:pt>
    <dgm:pt modelId="{20D88C19-550C-44EA-AA33-327585D4B692}" type="sibTrans" cxnId="{6B25E285-66AA-4761-B5BC-797FBC0C648E}">
      <dgm:prSet/>
      <dgm:spPr/>
      <dgm:t>
        <a:bodyPr/>
        <a:lstStyle/>
        <a:p>
          <a:endParaRPr lang="en-GB" noProof="0" dirty="0"/>
        </a:p>
      </dgm:t>
    </dgm:pt>
    <dgm:pt modelId="{F54EF965-5C97-4C63-A5A9-E44E05DCCB62}">
      <dgm:prSet phldrT="[Texte]"/>
      <dgm:spPr/>
      <dgm:t>
        <a:bodyPr/>
        <a:lstStyle/>
        <a:p>
          <a:r>
            <a:rPr lang="en-GB" noProof="0" dirty="0"/>
            <a:t>Violet</a:t>
          </a:r>
        </a:p>
      </dgm:t>
    </dgm:pt>
    <dgm:pt modelId="{209A9DAA-D1D1-4B9C-ABA6-82EB9FA01519}" type="parTrans" cxnId="{2DCE0355-5008-4384-8B57-1A0B91E99C40}">
      <dgm:prSet/>
      <dgm:spPr/>
      <dgm:t>
        <a:bodyPr/>
        <a:lstStyle/>
        <a:p>
          <a:endParaRPr lang="en-GB" noProof="0" dirty="0"/>
        </a:p>
      </dgm:t>
    </dgm:pt>
    <dgm:pt modelId="{9BD3CB26-DE79-4B7F-AAB8-0F47BDDDE710}" type="sibTrans" cxnId="{2DCE0355-5008-4384-8B57-1A0B91E99C40}">
      <dgm:prSet/>
      <dgm:spPr/>
      <dgm:t>
        <a:bodyPr/>
        <a:lstStyle/>
        <a:p>
          <a:endParaRPr lang="en-GB" noProof="0" dirty="0"/>
        </a:p>
      </dgm:t>
    </dgm:pt>
    <dgm:pt modelId="{8598AFC0-71F9-4B1F-A0F8-897B57EABEC4}">
      <dgm:prSet phldrT="[Texte]"/>
      <dgm:spPr/>
      <dgm:t>
        <a:bodyPr/>
        <a:lstStyle/>
        <a:p>
          <a:r>
            <a:rPr lang="en-GB" noProof="0" dirty="0"/>
            <a:t>Cherry blossom</a:t>
          </a:r>
        </a:p>
      </dgm:t>
    </dgm:pt>
    <dgm:pt modelId="{0E8AED1C-C133-423B-A9BE-2DC9F13F9508}" type="parTrans" cxnId="{97D7755E-D7CA-40CD-B9DC-EAFB1EABF50F}">
      <dgm:prSet/>
      <dgm:spPr/>
      <dgm:t>
        <a:bodyPr/>
        <a:lstStyle/>
        <a:p>
          <a:endParaRPr lang="en-GB" noProof="0" dirty="0"/>
        </a:p>
      </dgm:t>
    </dgm:pt>
    <dgm:pt modelId="{5608CEC4-27AE-48F9-B837-D07AF05A8785}" type="sibTrans" cxnId="{97D7755E-D7CA-40CD-B9DC-EAFB1EABF50F}">
      <dgm:prSet/>
      <dgm:spPr/>
      <dgm:t>
        <a:bodyPr/>
        <a:lstStyle/>
        <a:p>
          <a:endParaRPr lang="en-GB" noProof="0" dirty="0"/>
        </a:p>
      </dgm:t>
    </dgm:pt>
    <dgm:pt modelId="{7CD89E8A-69FB-4B1B-9275-8788720B35B9}">
      <dgm:prSet phldrT="[Texte]"/>
      <dgm:spPr/>
      <dgm:t>
        <a:bodyPr/>
        <a:lstStyle/>
        <a:p>
          <a:r>
            <a:rPr lang="en-GB" noProof="0" dirty="0"/>
            <a:t>Cornflower</a:t>
          </a:r>
        </a:p>
      </dgm:t>
    </dgm:pt>
    <dgm:pt modelId="{B3B1606F-6A85-4FA6-B306-D40B8F738480}" type="parTrans" cxnId="{79255BE1-BC2C-4958-924C-8A76FF4E5158}">
      <dgm:prSet/>
      <dgm:spPr/>
      <dgm:t>
        <a:bodyPr/>
        <a:lstStyle/>
        <a:p>
          <a:endParaRPr lang="en-GB" noProof="0" dirty="0"/>
        </a:p>
      </dgm:t>
    </dgm:pt>
    <dgm:pt modelId="{6E9C6261-51B4-4B93-9894-3AF4A6E7830B}" type="sibTrans" cxnId="{79255BE1-BC2C-4958-924C-8A76FF4E5158}">
      <dgm:prSet/>
      <dgm:spPr/>
      <dgm:t>
        <a:bodyPr/>
        <a:lstStyle/>
        <a:p>
          <a:endParaRPr lang="en-GB" noProof="0" dirty="0"/>
        </a:p>
      </dgm:t>
    </dgm:pt>
    <dgm:pt modelId="{3C89DD86-F323-4527-8006-5EF25CAF47AF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Banana </a:t>
          </a:r>
          <a:r>
            <a:rPr lang="en-GB" noProof="0" dirty="0" err="1"/>
            <a:t>flambée</a:t>
          </a:r>
          <a:endParaRPr lang="en-GB" noProof="0" dirty="0"/>
        </a:p>
      </dgm:t>
    </dgm:pt>
    <dgm:pt modelId="{4FCA0866-FFA6-4F6E-A900-5891D85736D1}" type="parTrans" cxnId="{60F954F9-167A-4CE7-9BD4-BE5260855CBB}">
      <dgm:prSet/>
      <dgm:spPr/>
      <dgm:t>
        <a:bodyPr/>
        <a:lstStyle/>
        <a:p>
          <a:endParaRPr lang="en-GB" noProof="0" dirty="0"/>
        </a:p>
      </dgm:t>
    </dgm:pt>
    <dgm:pt modelId="{1EC15C1D-6154-4555-9530-9B5DBFAB15DE}" type="sibTrans" cxnId="{60F954F9-167A-4CE7-9BD4-BE5260855CBB}">
      <dgm:prSet/>
      <dgm:spPr/>
      <dgm:t>
        <a:bodyPr/>
        <a:lstStyle/>
        <a:p>
          <a:endParaRPr lang="en-GB" noProof="0" dirty="0"/>
        </a:p>
      </dgm:t>
    </dgm:pt>
    <dgm:pt modelId="{CE2BA3DA-FC8F-4D06-BEAA-FCC52DC7E8BB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Peanut butter</a:t>
          </a:r>
        </a:p>
      </dgm:t>
    </dgm:pt>
    <dgm:pt modelId="{91F3A61E-021D-4E7F-8FD5-C8210C779A98}" type="parTrans" cxnId="{2C223F0B-BA14-43DC-B8D5-B92B38637C76}">
      <dgm:prSet/>
      <dgm:spPr/>
      <dgm:t>
        <a:bodyPr/>
        <a:lstStyle/>
        <a:p>
          <a:endParaRPr lang="en-GB" noProof="0" dirty="0"/>
        </a:p>
      </dgm:t>
    </dgm:pt>
    <dgm:pt modelId="{21D67131-79AC-4327-B395-82F72120FAD9}" type="sibTrans" cxnId="{2C223F0B-BA14-43DC-B8D5-B92B38637C76}">
      <dgm:prSet/>
      <dgm:spPr/>
      <dgm:t>
        <a:bodyPr/>
        <a:lstStyle/>
        <a:p>
          <a:endParaRPr lang="en-GB" noProof="0" dirty="0"/>
        </a:p>
      </dgm:t>
    </dgm:pt>
    <dgm:pt modelId="{599B3279-61FF-4F02-B911-955C175132F3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Cookie / Cake</a:t>
          </a:r>
        </a:p>
      </dgm:t>
    </dgm:pt>
    <dgm:pt modelId="{BE2C86A0-CFBF-453C-9CD2-D0E893BFBFC3}" type="parTrans" cxnId="{A2CD950D-B914-4774-BA45-AE8753B98785}">
      <dgm:prSet/>
      <dgm:spPr/>
      <dgm:t>
        <a:bodyPr/>
        <a:lstStyle/>
        <a:p>
          <a:endParaRPr lang="en-GB" noProof="0" dirty="0"/>
        </a:p>
      </dgm:t>
    </dgm:pt>
    <dgm:pt modelId="{7ACAB93A-7A15-4E19-A697-375C6AB80D15}" type="sibTrans" cxnId="{A2CD950D-B914-4774-BA45-AE8753B98785}">
      <dgm:prSet/>
      <dgm:spPr/>
      <dgm:t>
        <a:bodyPr/>
        <a:lstStyle/>
        <a:p>
          <a:endParaRPr lang="en-GB" noProof="0" dirty="0"/>
        </a:p>
      </dgm:t>
    </dgm:pt>
    <dgm:pt modelId="{C87E9AB8-4FA3-4AAE-9051-6D405BEC90EE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Caramel</a:t>
          </a:r>
        </a:p>
      </dgm:t>
    </dgm:pt>
    <dgm:pt modelId="{EA97C22D-B344-4599-91C2-4720B257DD16}" type="parTrans" cxnId="{C78655BE-BD30-40E7-8397-AFB2DEEACAF4}">
      <dgm:prSet/>
      <dgm:spPr/>
      <dgm:t>
        <a:bodyPr/>
        <a:lstStyle/>
        <a:p>
          <a:endParaRPr lang="en-GB" noProof="0" dirty="0"/>
        </a:p>
      </dgm:t>
    </dgm:pt>
    <dgm:pt modelId="{DBB8C9C6-2AFD-47AA-A0F4-E9DA610F102A}" type="sibTrans" cxnId="{C78655BE-BD30-40E7-8397-AFB2DEEACAF4}">
      <dgm:prSet/>
      <dgm:spPr/>
      <dgm:t>
        <a:bodyPr/>
        <a:lstStyle/>
        <a:p>
          <a:endParaRPr lang="en-GB" noProof="0" dirty="0"/>
        </a:p>
      </dgm:t>
    </dgm:pt>
    <dgm:pt modelId="{76FB75CA-21DB-4BA8-9201-3D8B8C4C09A5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Honey</a:t>
          </a:r>
        </a:p>
      </dgm:t>
    </dgm:pt>
    <dgm:pt modelId="{EEE1C65B-5FEA-4FD9-AA3E-6794DDF570C2}" type="parTrans" cxnId="{9286917C-97C2-42CF-9D69-CF4C0DA959C6}">
      <dgm:prSet/>
      <dgm:spPr/>
      <dgm:t>
        <a:bodyPr/>
        <a:lstStyle/>
        <a:p>
          <a:endParaRPr lang="en-GB" noProof="0" dirty="0"/>
        </a:p>
      </dgm:t>
    </dgm:pt>
    <dgm:pt modelId="{529D7DA8-2651-4365-88E2-9D85CB79B097}" type="sibTrans" cxnId="{9286917C-97C2-42CF-9D69-CF4C0DA959C6}">
      <dgm:prSet/>
      <dgm:spPr/>
      <dgm:t>
        <a:bodyPr/>
        <a:lstStyle/>
        <a:p>
          <a:endParaRPr lang="en-GB" noProof="0" dirty="0"/>
        </a:p>
      </dgm:t>
    </dgm:pt>
    <dgm:pt modelId="{5BA330CD-79E7-4475-9993-E6DC9C53B564}">
      <dgm:prSet phldrT="[Texte]"/>
      <dgm:spPr/>
      <dgm:t>
        <a:bodyPr/>
        <a:lstStyle/>
        <a:p>
          <a:r>
            <a:rPr lang="en-GB" noProof="0" dirty="0"/>
            <a:t>Green tea</a:t>
          </a:r>
        </a:p>
      </dgm:t>
    </dgm:pt>
    <dgm:pt modelId="{58845848-117B-4B9D-B62C-C307A18C627A}" type="parTrans" cxnId="{2EEDD4B7-446E-46A9-A37C-54AD8B632FAE}">
      <dgm:prSet/>
      <dgm:spPr/>
      <dgm:t>
        <a:bodyPr/>
        <a:lstStyle/>
        <a:p>
          <a:endParaRPr lang="en-GB" noProof="0" dirty="0"/>
        </a:p>
      </dgm:t>
    </dgm:pt>
    <dgm:pt modelId="{4C956E23-5298-4CFF-8D95-8290FEC52A34}" type="sibTrans" cxnId="{2EEDD4B7-446E-46A9-A37C-54AD8B632FAE}">
      <dgm:prSet/>
      <dgm:spPr/>
      <dgm:t>
        <a:bodyPr/>
        <a:lstStyle/>
        <a:p>
          <a:endParaRPr lang="en-GB" noProof="0" dirty="0"/>
        </a:p>
      </dgm:t>
    </dgm:pt>
    <dgm:pt modelId="{AB0F48A6-5D50-49BC-8D1F-1890A2526C93}">
      <dgm:prSet phldrT="[Texte]"/>
      <dgm:spPr/>
      <dgm:t>
        <a:bodyPr/>
        <a:lstStyle/>
        <a:p>
          <a:r>
            <a:rPr lang="en-GB" noProof="0" dirty="0"/>
            <a:t>Rooibos</a:t>
          </a:r>
        </a:p>
      </dgm:t>
    </dgm:pt>
    <dgm:pt modelId="{561FFF09-431B-436D-8814-A8483A70FB26}" type="sibTrans" cxnId="{A00492BA-312A-46DD-9454-82DBC38515FC}">
      <dgm:prSet/>
      <dgm:spPr/>
      <dgm:t>
        <a:bodyPr/>
        <a:lstStyle/>
        <a:p>
          <a:endParaRPr lang="en-GB" noProof="0" dirty="0"/>
        </a:p>
      </dgm:t>
    </dgm:pt>
    <dgm:pt modelId="{3AAD30A1-063A-46DD-B94F-CF42B34235DC}" type="parTrans" cxnId="{A00492BA-312A-46DD-9454-82DBC38515FC}">
      <dgm:prSet/>
      <dgm:spPr/>
      <dgm:t>
        <a:bodyPr/>
        <a:lstStyle/>
        <a:p>
          <a:endParaRPr lang="en-GB" noProof="0" dirty="0"/>
        </a:p>
      </dgm:t>
    </dgm:pt>
    <dgm:pt modelId="{C08EC249-6912-47F6-A0FA-D8CF9E1CD84F}">
      <dgm:prSet phldrT="[Texte]"/>
      <dgm:spPr/>
      <dgm:t>
        <a:bodyPr/>
        <a:lstStyle/>
        <a:p>
          <a:r>
            <a:rPr lang="en-GB" noProof="0" dirty="0"/>
            <a:t>Ginger</a:t>
          </a:r>
        </a:p>
      </dgm:t>
    </dgm:pt>
    <dgm:pt modelId="{5FC899AE-10F9-4E4B-B5D0-96CB19400A41}" type="sibTrans" cxnId="{1AD5D42C-ECFA-495E-B46B-8FFC41E05F2A}">
      <dgm:prSet/>
      <dgm:spPr/>
      <dgm:t>
        <a:bodyPr/>
        <a:lstStyle/>
        <a:p>
          <a:endParaRPr lang="en-GB" noProof="0" dirty="0"/>
        </a:p>
      </dgm:t>
    </dgm:pt>
    <dgm:pt modelId="{5D5AC48E-DF91-4D78-B200-CFC4A6091441}" type="parTrans" cxnId="{1AD5D42C-ECFA-495E-B46B-8FFC41E05F2A}">
      <dgm:prSet/>
      <dgm:spPr/>
      <dgm:t>
        <a:bodyPr/>
        <a:lstStyle/>
        <a:p>
          <a:endParaRPr lang="en-GB" noProof="0" dirty="0"/>
        </a:p>
      </dgm:t>
    </dgm:pt>
    <dgm:pt modelId="{BE7FA078-B741-40B6-B5A8-9679A2E22588}">
      <dgm:prSet phldrT="[Texte]"/>
      <dgm:spPr/>
      <dgm:t>
        <a:bodyPr/>
        <a:lstStyle/>
        <a:p>
          <a:r>
            <a:rPr lang="en-GB" noProof="0" dirty="0"/>
            <a:t>Mint</a:t>
          </a:r>
        </a:p>
      </dgm:t>
    </dgm:pt>
    <dgm:pt modelId="{235A7506-A9CD-44A1-8707-9B9135A75985}" type="parTrans" cxnId="{48F93A1D-188A-4A61-AAFD-3FAA47500DCE}">
      <dgm:prSet/>
      <dgm:spPr/>
      <dgm:t>
        <a:bodyPr/>
        <a:lstStyle/>
        <a:p>
          <a:endParaRPr lang="en-GB" noProof="0" dirty="0"/>
        </a:p>
      </dgm:t>
    </dgm:pt>
    <dgm:pt modelId="{8788BB13-4DFA-4D07-974C-87ECA012DB6F}" type="sibTrans" cxnId="{48F93A1D-188A-4A61-AAFD-3FAA47500DCE}">
      <dgm:prSet/>
      <dgm:spPr/>
      <dgm:t>
        <a:bodyPr/>
        <a:lstStyle/>
        <a:p>
          <a:endParaRPr lang="en-GB" noProof="0" dirty="0"/>
        </a:p>
      </dgm:t>
    </dgm:pt>
    <dgm:pt modelId="{E32EB93A-8CB4-49B8-ADAF-C4BC7C7CA52B}">
      <dgm:prSet phldrT="[Texte]"/>
      <dgm:spPr/>
      <dgm:t>
        <a:bodyPr/>
        <a:lstStyle/>
        <a:p>
          <a:r>
            <a:rPr lang="en-GB" noProof="0" dirty="0"/>
            <a:t>Hemp</a:t>
          </a:r>
        </a:p>
      </dgm:t>
    </dgm:pt>
    <dgm:pt modelId="{529F252E-DFB8-40E6-9742-EF15969DD03C}" type="parTrans" cxnId="{A516AF11-32D9-43F1-909B-2BD62AA3CFEC}">
      <dgm:prSet/>
      <dgm:spPr/>
      <dgm:t>
        <a:bodyPr/>
        <a:lstStyle/>
        <a:p>
          <a:endParaRPr lang="en-GB" noProof="0" dirty="0"/>
        </a:p>
      </dgm:t>
    </dgm:pt>
    <dgm:pt modelId="{839EBC94-021F-4EC2-BECF-41EE9534A117}" type="sibTrans" cxnId="{A516AF11-32D9-43F1-909B-2BD62AA3CFEC}">
      <dgm:prSet/>
      <dgm:spPr/>
      <dgm:t>
        <a:bodyPr/>
        <a:lstStyle/>
        <a:p>
          <a:endParaRPr lang="en-GB" noProof="0" dirty="0"/>
        </a:p>
      </dgm:t>
    </dgm:pt>
    <dgm:pt modelId="{30C04E1A-19BB-44CF-BA6C-2D3416D8F31B}">
      <dgm:prSet phldrT="[Texte]"/>
      <dgm:spPr/>
      <dgm:t>
        <a:bodyPr/>
        <a:lstStyle/>
        <a:p>
          <a:r>
            <a:rPr lang="en-GB" noProof="0" dirty="0"/>
            <a:t>Nutmeg</a:t>
          </a:r>
        </a:p>
      </dgm:t>
    </dgm:pt>
    <dgm:pt modelId="{D9DC13E1-461D-4297-AF07-716C46B90763}" type="parTrans" cxnId="{0195C3C6-6CBF-4875-884B-D48A16805C4B}">
      <dgm:prSet/>
      <dgm:spPr/>
      <dgm:t>
        <a:bodyPr/>
        <a:lstStyle/>
        <a:p>
          <a:endParaRPr lang="en-GB" noProof="0" dirty="0"/>
        </a:p>
      </dgm:t>
    </dgm:pt>
    <dgm:pt modelId="{43A4DCAA-EAD1-4239-8024-7C9747F30F1E}" type="sibTrans" cxnId="{0195C3C6-6CBF-4875-884B-D48A16805C4B}">
      <dgm:prSet/>
      <dgm:spPr/>
      <dgm:t>
        <a:bodyPr/>
        <a:lstStyle/>
        <a:p>
          <a:endParaRPr lang="en-GB" noProof="0" dirty="0"/>
        </a:p>
      </dgm:t>
    </dgm:pt>
    <dgm:pt modelId="{E685595C-375E-48C0-A870-387CFDA043B4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Gingerbread</a:t>
          </a:r>
        </a:p>
      </dgm:t>
    </dgm:pt>
    <dgm:pt modelId="{1B5F7660-70BE-458E-8E59-158FCD1A59E3}" type="parTrans" cxnId="{F88F9346-FE82-4B4B-AA8E-B64696B8F934}">
      <dgm:prSet/>
      <dgm:spPr/>
      <dgm:t>
        <a:bodyPr/>
        <a:lstStyle/>
        <a:p>
          <a:endParaRPr lang="en-GB" noProof="0" dirty="0"/>
        </a:p>
      </dgm:t>
    </dgm:pt>
    <dgm:pt modelId="{F9F68DB3-F2C7-4280-8106-4F2467E28C55}" type="sibTrans" cxnId="{F88F9346-FE82-4B4B-AA8E-B64696B8F934}">
      <dgm:prSet/>
      <dgm:spPr/>
      <dgm:t>
        <a:bodyPr/>
        <a:lstStyle/>
        <a:p>
          <a:endParaRPr lang="en-GB" noProof="0" dirty="0"/>
        </a:p>
      </dgm:t>
    </dgm:pt>
    <dgm:pt modelId="{27F2D590-190C-428B-A16B-50B808D6A741}">
      <dgm:prSet phldrT="[Texte]"/>
      <dgm:spPr/>
      <dgm:t>
        <a:bodyPr/>
        <a:lstStyle/>
        <a:p>
          <a:r>
            <a:rPr lang="en-GB" noProof="0" dirty="0"/>
            <a:t>Chili pepper</a:t>
          </a:r>
        </a:p>
      </dgm:t>
    </dgm:pt>
    <dgm:pt modelId="{ACB1FC62-54AF-4B9B-BC53-8B665FD814D3}" type="parTrans" cxnId="{5AF4B49A-60E0-477B-BFA7-29FBFCC2A820}">
      <dgm:prSet/>
      <dgm:spPr/>
      <dgm:t>
        <a:bodyPr/>
        <a:lstStyle/>
        <a:p>
          <a:endParaRPr lang="en-GB" noProof="0" dirty="0"/>
        </a:p>
      </dgm:t>
    </dgm:pt>
    <dgm:pt modelId="{CD46EB44-D86D-43F4-9DFD-A16736511A05}" type="sibTrans" cxnId="{5AF4B49A-60E0-477B-BFA7-29FBFCC2A820}">
      <dgm:prSet/>
      <dgm:spPr/>
      <dgm:t>
        <a:bodyPr/>
        <a:lstStyle/>
        <a:p>
          <a:endParaRPr lang="en-GB" noProof="0" dirty="0"/>
        </a:p>
      </dgm:t>
    </dgm:pt>
    <dgm:pt modelId="{419F45BE-2B12-44F9-8CF4-008B6A4D3F3A}">
      <dgm:prSet phldrT="[Texte]"/>
      <dgm:spPr/>
      <dgm:t>
        <a:bodyPr/>
        <a:lstStyle/>
        <a:p>
          <a:r>
            <a:rPr lang="en-GB" noProof="0" dirty="0"/>
            <a:t>Basil</a:t>
          </a:r>
        </a:p>
      </dgm:t>
    </dgm:pt>
    <dgm:pt modelId="{58C76D1D-E885-4384-A8D0-B39DD6662B3E}" type="parTrans" cxnId="{BD1A0CA3-F6B6-474D-AB82-9C573E85EBEB}">
      <dgm:prSet/>
      <dgm:spPr/>
      <dgm:t>
        <a:bodyPr/>
        <a:lstStyle/>
        <a:p>
          <a:endParaRPr lang="en-GB" noProof="0" dirty="0"/>
        </a:p>
      </dgm:t>
    </dgm:pt>
    <dgm:pt modelId="{4C4B3841-D3C3-4EF4-BA00-70FFF88A9FF3}" type="sibTrans" cxnId="{BD1A0CA3-F6B6-474D-AB82-9C573E85EBEB}">
      <dgm:prSet/>
      <dgm:spPr/>
      <dgm:t>
        <a:bodyPr/>
        <a:lstStyle/>
        <a:p>
          <a:endParaRPr lang="en-GB" noProof="0" dirty="0"/>
        </a:p>
      </dgm:t>
    </dgm:pt>
    <dgm:pt modelId="{5180D70D-ACD6-48FD-9D91-5652C9B35A46}">
      <dgm:prSet phldrT="[Texte]"/>
      <dgm:spPr/>
      <dgm:t>
        <a:bodyPr/>
        <a:lstStyle/>
        <a:p>
          <a:r>
            <a:rPr lang="en-GB" noProof="0" dirty="0"/>
            <a:t>Earl Grey</a:t>
          </a:r>
        </a:p>
      </dgm:t>
    </dgm:pt>
    <dgm:pt modelId="{ED4DC4CC-C399-469D-AE43-68010D6E2692}" type="parTrans" cxnId="{3FB573EA-D3DE-493D-B16D-BB5D18577E16}">
      <dgm:prSet/>
      <dgm:spPr/>
      <dgm:t>
        <a:bodyPr/>
        <a:lstStyle/>
        <a:p>
          <a:endParaRPr lang="en-GB" noProof="0" dirty="0"/>
        </a:p>
      </dgm:t>
    </dgm:pt>
    <dgm:pt modelId="{73C37DD5-EEDC-4AC3-8130-0C7B1317A762}" type="sibTrans" cxnId="{3FB573EA-D3DE-493D-B16D-BB5D18577E16}">
      <dgm:prSet/>
      <dgm:spPr/>
      <dgm:t>
        <a:bodyPr/>
        <a:lstStyle/>
        <a:p>
          <a:endParaRPr lang="en-GB" noProof="0" dirty="0"/>
        </a:p>
      </dgm:t>
    </dgm:pt>
    <dgm:pt modelId="{FA449C3D-C418-46B5-A89A-AFFC8D16519A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Cocoa / Chocolate</a:t>
          </a:r>
        </a:p>
      </dgm:t>
    </dgm:pt>
    <dgm:pt modelId="{67BDC75A-7F8D-4251-BE92-23D937C83196}" type="parTrans" cxnId="{DD1374F9-6B61-4C89-8987-9040C105BD9E}">
      <dgm:prSet/>
      <dgm:spPr/>
      <dgm:t>
        <a:bodyPr/>
        <a:lstStyle/>
        <a:p>
          <a:endParaRPr lang="en-GB" noProof="0" dirty="0"/>
        </a:p>
      </dgm:t>
    </dgm:pt>
    <dgm:pt modelId="{D94AA6BA-C8D6-4D6B-9FE1-7AC625CB6B10}" type="sibTrans" cxnId="{DD1374F9-6B61-4C89-8987-9040C105BD9E}">
      <dgm:prSet/>
      <dgm:spPr/>
      <dgm:t>
        <a:bodyPr/>
        <a:lstStyle/>
        <a:p>
          <a:endParaRPr lang="en-GB" noProof="0" dirty="0"/>
        </a:p>
      </dgm:t>
    </dgm:pt>
    <dgm:pt modelId="{12547DA1-D813-448F-9D04-36A839B445B3}">
      <dgm:prSet phldrT="[Texte]"/>
      <dgm:spPr>
        <a:solidFill>
          <a:srgbClr val="C48170"/>
        </a:solidFill>
      </dgm:spPr>
      <dgm:t>
        <a:bodyPr/>
        <a:lstStyle/>
        <a:p>
          <a:r>
            <a:rPr lang="en-GB" noProof="0" dirty="0"/>
            <a:t>Vanilla + Cinnamon</a:t>
          </a:r>
        </a:p>
      </dgm:t>
    </dgm:pt>
    <dgm:pt modelId="{1BCCF28D-DD26-4A1B-82E9-968620BFB592}" type="parTrans" cxnId="{3DAB2C93-12D1-45F0-A361-0CCF8476ACB2}">
      <dgm:prSet/>
      <dgm:spPr/>
      <dgm:t>
        <a:bodyPr/>
        <a:lstStyle/>
        <a:p>
          <a:endParaRPr lang="en-GB" noProof="0" dirty="0"/>
        </a:p>
      </dgm:t>
    </dgm:pt>
    <dgm:pt modelId="{67BDCFFC-103C-4F78-B195-83AE62463F58}" type="sibTrans" cxnId="{3DAB2C93-12D1-45F0-A361-0CCF8476ACB2}">
      <dgm:prSet/>
      <dgm:spPr/>
      <dgm:t>
        <a:bodyPr/>
        <a:lstStyle/>
        <a:p>
          <a:endParaRPr lang="en-GB" noProof="0" dirty="0"/>
        </a:p>
      </dgm:t>
    </dgm:pt>
    <dgm:pt modelId="{5037DD03-D57C-4DCA-931B-C0A4130E3B26}">
      <dgm:prSet phldrT="[Texte]"/>
      <dgm:spPr/>
      <dgm:t>
        <a:bodyPr/>
        <a:lstStyle/>
        <a:p>
          <a:r>
            <a:rPr lang="en-GB" noProof="0" dirty="0"/>
            <a:t>Cinnamon</a:t>
          </a:r>
        </a:p>
      </dgm:t>
    </dgm:pt>
    <dgm:pt modelId="{34E7B6D7-D21A-4FDE-9D84-E2C82BDA06C5}" type="parTrans" cxnId="{496D5C9C-A370-4AD0-A42A-D3BB8F4723EF}">
      <dgm:prSet/>
      <dgm:spPr/>
      <dgm:t>
        <a:bodyPr/>
        <a:lstStyle/>
        <a:p>
          <a:endParaRPr lang="en-GB" noProof="0" dirty="0"/>
        </a:p>
      </dgm:t>
    </dgm:pt>
    <dgm:pt modelId="{65A50415-BDAA-4261-8192-BE51C0191EFB}" type="sibTrans" cxnId="{496D5C9C-A370-4AD0-A42A-D3BB8F4723EF}">
      <dgm:prSet/>
      <dgm:spPr/>
      <dgm:t>
        <a:bodyPr/>
        <a:lstStyle/>
        <a:p>
          <a:endParaRPr lang="en-GB" noProof="0" dirty="0"/>
        </a:p>
      </dgm:t>
    </dgm:pt>
    <dgm:pt modelId="{13E3FEB8-2009-448D-B825-9F9392AA4018}" type="pres">
      <dgm:prSet presAssocID="{37736D5A-1991-4A32-804F-8DD953E26003}" presName="Name0" presStyleCnt="0">
        <dgm:presLayoutVars>
          <dgm:dir/>
          <dgm:resizeHandles val="exact"/>
        </dgm:presLayoutVars>
      </dgm:prSet>
      <dgm:spPr/>
    </dgm:pt>
    <dgm:pt modelId="{ABC38CC3-54A4-4624-8961-0B552455558D}" type="pres">
      <dgm:prSet presAssocID="{3159323D-C626-4420-A2D2-565FCF1882D6}" presName="node" presStyleLbl="node1" presStyleIdx="0" presStyleCnt="3">
        <dgm:presLayoutVars>
          <dgm:bulletEnabled val="1"/>
        </dgm:presLayoutVars>
      </dgm:prSet>
      <dgm:spPr/>
    </dgm:pt>
    <dgm:pt modelId="{BDB385AF-67F4-41A4-95CB-7BEA74F8C306}" type="pres">
      <dgm:prSet presAssocID="{4F3EFA12-C0C9-4FDE-B9E6-BDFB665F518F}" presName="sibTrans" presStyleCnt="0"/>
      <dgm:spPr/>
    </dgm:pt>
    <dgm:pt modelId="{42EE1BB8-9234-4A41-A486-4B4579A9DFF3}" type="pres">
      <dgm:prSet presAssocID="{47C7B2B5-2729-44DD-A7C9-18A166BB6FDF}" presName="node" presStyleLbl="node1" presStyleIdx="1" presStyleCnt="3">
        <dgm:presLayoutVars>
          <dgm:bulletEnabled val="1"/>
        </dgm:presLayoutVars>
      </dgm:prSet>
      <dgm:spPr/>
    </dgm:pt>
    <dgm:pt modelId="{0C05E663-4FC5-469B-A1CD-3E2A5887DE68}" type="pres">
      <dgm:prSet presAssocID="{DDFA903C-7D8C-4762-9B0F-1CC7DBC81656}" presName="sibTrans" presStyleCnt="0"/>
      <dgm:spPr/>
    </dgm:pt>
    <dgm:pt modelId="{FFA46038-D30D-4CB0-9CE2-ADF00750A489}" type="pres">
      <dgm:prSet presAssocID="{B559E5EF-2D71-48EE-9326-03DFC3E9C806}" presName="node" presStyleLbl="node1" presStyleIdx="2" presStyleCnt="3">
        <dgm:presLayoutVars>
          <dgm:bulletEnabled val="1"/>
        </dgm:presLayoutVars>
      </dgm:prSet>
      <dgm:spPr/>
    </dgm:pt>
  </dgm:ptLst>
  <dgm:cxnLst>
    <dgm:cxn modelId="{CB22C600-3A31-436F-A537-1646E3958CA1}" type="presOf" srcId="{12547DA1-D813-448F-9D04-36A839B445B3}" destId="{42EE1BB8-9234-4A41-A486-4B4579A9DFF3}" srcOrd="0" destOrd="6" presId="urn:microsoft.com/office/officeart/2005/8/layout/hList6"/>
    <dgm:cxn modelId="{A787C903-4157-4D64-B0BB-B3F57CA990FF}" type="presOf" srcId="{8598AFC0-71F9-4B1F-A0F8-897B57EABEC4}" destId="{ABC38CC3-54A4-4624-8961-0B552455558D}" srcOrd="0" destOrd="8" presId="urn:microsoft.com/office/officeart/2005/8/layout/hList6"/>
    <dgm:cxn modelId="{2490AA06-6A80-4DF4-A36D-A986969107A2}" type="presOf" srcId="{526944E5-2C36-4216-8E06-4749DCD715A6}" destId="{ABC38CC3-54A4-4624-8961-0B552455558D}" srcOrd="0" destOrd="3" presId="urn:microsoft.com/office/officeart/2005/8/layout/hList6"/>
    <dgm:cxn modelId="{B6A3A007-D78F-4B78-93D4-D93F846B7CD6}" type="presOf" srcId="{27F2D590-190C-428B-A16B-50B808D6A741}" destId="{FFA46038-D30D-4CB0-9CE2-ADF00750A489}" srcOrd="0" destOrd="9" presId="urn:microsoft.com/office/officeart/2005/8/layout/hList6"/>
    <dgm:cxn modelId="{4C0F930A-376B-4AF3-B341-3E7768C96C66}" type="presOf" srcId="{58BBD427-747B-406E-AEEB-FD2C66DBB9F5}" destId="{42EE1BB8-9234-4A41-A486-4B4579A9DFF3}" srcOrd="0" destOrd="1" presId="urn:microsoft.com/office/officeart/2005/8/layout/hList6"/>
    <dgm:cxn modelId="{2C223F0B-BA14-43DC-B8D5-B92B38637C76}" srcId="{47C7B2B5-2729-44DD-A7C9-18A166BB6FDF}" destId="{CE2BA3DA-FC8F-4D06-BEAA-FCC52DC7E8BB}" srcOrd="8" destOrd="0" parTransId="{91F3A61E-021D-4E7F-8FD5-C8210C779A98}" sibTransId="{21D67131-79AC-4327-B395-82F72120FAD9}"/>
    <dgm:cxn modelId="{A2CD950D-B914-4774-BA45-AE8753B98785}" srcId="{47C7B2B5-2729-44DD-A7C9-18A166BB6FDF}" destId="{599B3279-61FF-4F02-B911-955C175132F3}" srcOrd="9" destOrd="0" parTransId="{BE2C86A0-CFBF-453C-9CD2-D0E893BFBFC3}" sibTransId="{7ACAB93A-7A15-4E19-A697-375C6AB80D15}"/>
    <dgm:cxn modelId="{A516AF11-32D9-43F1-909B-2BD62AA3CFEC}" srcId="{B559E5EF-2D71-48EE-9326-03DFC3E9C806}" destId="{E32EB93A-8CB4-49B8-ADAF-C4BC7C7CA52B}" srcOrd="1" destOrd="0" parTransId="{529F252E-DFB8-40E6-9742-EF15969DD03C}" sibTransId="{839EBC94-021F-4EC2-BECF-41EE9534A117}"/>
    <dgm:cxn modelId="{B922B215-DCA9-47AD-BAA6-59956C4A06D8}" type="presOf" srcId="{C87E9AB8-4FA3-4AAE-9051-6D405BEC90EE}" destId="{42EE1BB8-9234-4A41-A486-4B4579A9DFF3}" srcOrd="0" destOrd="7" presId="urn:microsoft.com/office/officeart/2005/8/layout/hList6"/>
    <dgm:cxn modelId="{48F93A1D-188A-4A61-AAFD-3FAA47500DCE}" srcId="{B559E5EF-2D71-48EE-9326-03DFC3E9C806}" destId="{BE7FA078-B741-40B6-B5A8-9679A2E22588}" srcOrd="4" destOrd="0" parTransId="{235A7506-A9CD-44A1-8707-9B9135A75985}" sibTransId="{8788BB13-4DFA-4D07-974C-87ECA012DB6F}"/>
    <dgm:cxn modelId="{B4AA601E-DA33-4ED6-8B57-522FEB353338}" srcId="{3159323D-C626-4420-A2D2-565FCF1882D6}" destId="{8E89645F-A05C-4650-B86C-F384BB01665C}" srcOrd="0" destOrd="0" parTransId="{F2E1FD19-AF4C-45D3-8E10-63D411025210}" sibTransId="{4539179E-0845-453F-BCC5-6DB7F6438FCB}"/>
    <dgm:cxn modelId="{3FA7DB1E-6A84-4B6B-91C1-CB1996C90CC7}" type="presOf" srcId="{47C7B2B5-2729-44DD-A7C9-18A166BB6FDF}" destId="{42EE1BB8-9234-4A41-A486-4B4579A9DFF3}" srcOrd="0" destOrd="0" presId="urn:microsoft.com/office/officeart/2005/8/layout/hList6"/>
    <dgm:cxn modelId="{0C267F24-DF9E-49ED-965A-768AA0F1B773}" type="presOf" srcId="{8E89645F-A05C-4650-B86C-F384BB01665C}" destId="{ABC38CC3-54A4-4624-8961-0B552455558D}" srcOrd="0" destOrd="1" presId="urn:microsoft.com/office/officeart/2005/8/layout/hList6"/>
    <dgm:cxn modelId="{5C179A25-A19F-4EF8-B586-A019FF606C7F}" type="presOf" srcId="{5037DD03-D57C-4DCA-931B-C0A4130E3B26}" destId="{FFA46038-D30D-4CB0-9CE2-ADF00750A489}" srcOrd="0" destOrd="3" presId="urn:microsoft.com/office/officeart/2005/8/layout/hList6"/>
    <dgm:cxn modelId="{C329C028-32EE-4F14-906C-C6C191FB93B7}" type="presOf" srcId="{3159323D-C626-4420-A2D2-565FCF1882D6}" destId="{ABC38CC3-54A4-4624-8961-0B552455558D}" srcOrd="0" destOrd="0" presId="urn:microsoft.com/office/officeart/2005/8/layout/hList6"/>
    <dgm:cxn modelId="{561BA32A-A984-4BFC-9EC2-60073B700C2E}" srcId="{37736D5A-1991-4A32-804F-8DD953E26003}" destId="{47C7B2B5-2729-44DD-A7C9-18A166BB6FDF}" srcOrd="1" destOrd="0" parTransId="{90B42A52-CA8C-48FF-9C6A-846E1D9BC998}" sibTransId="{DDFA903C-7D8C-4762-9B0F-1CC7DBC81656}"/>
    <dgm:cxn modelId="{3A5FEE2A-C9BB-499A-A77B-943BBAC81442}" type="presOf" srcId="{30C04E1A-19BB-44CF-BA6C-2D3416D8F31B}" destId="{FFA46038-D30D-4CB0-9CE2-ADF00750A489}" srcOrd="0" destOrd="4" presId="urn:microsoft.com/office/officeart/2005/8/layout/hList6"/>
    <dgm:cxn modelId="{1AD5D42C-ECFA-495E-B46B-8FFC41E05F2A}" srcId="{B559E5EF-2D71-48EE-9326-03DFC3E9C806}" destId="{C08EC249-6912-47F6-A0FA-D8CF9E1CD84F}" srcOrd="0" destOrd="0" parTransId="{5D5AC48E-DF91-4D78-B200-CFC4A6091441}" sibTransId="{5FC899AE-10F9-4E4B-B5D0-96CB19400A41}"/>
    <dgm:cxn modelId="{B5B8022E-F5ED-489E-80B7-56929694CA44}" type="presOf" srcId="{AB0F48A6-5D50-49BC-8D1F-1890A2526C93}" destId="{FFA46038-D30D-4CB0-9CE2-ADF00750A489}" srcOrd="0" destOrd="7" presId="urn:microsoft.com/office/officeart/2005/8/layout/hList6"/>
    <dgm:cxn modelId="{EB60812E-C9A3-40A7-83D9-6BF01E93F58D}" type="presOf" srcId="{7CD89E8A-69FB-4B1B-9275-8788720B35B9}" destId="{ABC38CC3-54A4-4624-8961-0B552455558D}" srcOrd="0" destOrd="9" presId="urn:microsoft.com/office/officeart/2005/8/layout/hList6"/>
    <dgm:cxn modelId="{0E69CB3E-7311-409D-8BA0-58D5F2DCC20D}" type="presOf" srcId="{E685595C-375E-48C0-A870-387CFDA043B4}" destId="{42EE1BB8-9234-4A41-A486-4B4579A9DFF3}" srcOrd="0" destOrd="5" presId="urn:microsoft.com/office/officeart/2005/8/layout/hList6"/>
    <dgm:cxn modelId="{97D7755E-D7CA-40CD-B9DC-EAFB1EABF50F}" srcId="{3159323D-C626-4420-A2D2-565FCF1882D6}" destId="{8598AFC0-71F9-4B1F-A0F8-897B57EABEC4}" srcOrd="7" destOrd="0" parTransId="{0E8AED1C-C133-423B-A9BE-2DC9F13F9508}" sibTransId="{5608CEC4-27AE-48F9-B837-D07AF05A8785}"/>
    <dgm:cxn modelId="{A6A69F42-13B2-4F53-9E7E-6DCC09864586}" srcId="{3159323D-C626-4420-A2D2-565FCF1882D6}" destId="{C8B4D71C-0929-41EA-82BB-334F3831D8DE}" srcOrd="3" destOrd="0" parTransId="{4A106962-B145-4C22-8BEB-0B2C00EA4C3C}" sibTransId="{0DF519E2-A127-46B2-9260-38D22945749A}"/>
    <dgm:cxn modelId="{83C77065-E058-4529-B928-1300353D7FCA}" type="presOf" srcId="{E9B01D54-BAD3-40C9-8EF9-44D450281EC8}" destId="{42EE1BB8-9234-4A41-A486-4B4579A9DFF3}" srcOrd="0" destOrd="2" presId="urn:microsoft.com/office/officeart/2005/8/layout/hList6"/>
    <dgm:cxn modelId="{C4FF2266-5F17-469D-A828-A86102BC7D76}" type="presOf" srcId="{5180D70D-ACD6-48FD-9D91-5652C9B35A46}" destId="{FFA46038-D30D-4CB0-9CE2-ADF00750A489}" srcOrd="0" destOrd="6" presId="urn:microsoft.com/office/officeart/2005/8/layout/hList6"/>
    <dgm:cxn modelId="{F88F9346-FE82-4B4B-AA8E-B64696B8F934}" srcId="{47C7B2B5-2729-44DD-A7C9-18A166BB6FDF}" destId="{E685595C-375E-48C0-A870-387CFDA043B4}" srcOrd="4" destOrd="0" parTransId="{1B5F7660-70BE-458E-8E59-158FCD1A59E3}" sibTransId="{F9F68DB3-F2C7-4280-8106-4F2467E28C55}"/>
    <dgm:cxn modelId="{FF46AA66-45F5-48EA-A2F1-21DFDB3CE9C0}" type="presOf" srcId="{B559E5EF-2D71-48EE-9326-03DFC3E9C806}" destId="{FFA46038-D30D-4CB0-9CE2-ADF00750A489}" srcOrd="0" destOrd="0" presId="urn:microsoft.com/office/officeart/2005/8/layout/hList6"/>
    <dgm:cxn modelId="{F61B3B67-0963-431B-BBCD-6A4477D1646F}" type="presOf" srcId="{FA449C3D-C418-46B5-A89A-AFFC8D16519A}" destId="{42EE1BB8-9234-4A41-A486-4B4579A9DFF3}" srcOrd="0" destOrd="3" presId="urn:microsoft.com/office/officeart/2005/8/layout/hList6"/>
    <dgm:cxn modelId="{837F5068-A307-4D39-A877-7BF506E92222}" type="presOf" srcId="{5BA330CD-79E7-4475-9993-E6DC9C53B564}" destId="{FFA46038-D30D-4CB0-9CE2-ADF00750A489}" srcOrd="0" destOrd="8" presId="urn:microsoft.com/office/officeart/2005/8/layout/hList6"/>
    <dgm:cxn modelId="{3964336E-FDB3-4E17-9205-D37EC8B0E9C5}" type="presOf" srcId="{419F45BE-2B12-44F9-8CF4-008B6A4D3F3A}" destId="{FFA46038-D30D-4CB0-9CE2-ADF00750A489}" srcOrd="0" destOrd="10" presId="urn:microsoft.com/office/officeart/2005/8/layout/hList6"/>
    <dgm:cxn modelId="{F6D17B4E-7E0D-4417-B2BA-EF8E15B48621}" type="presOf" srcId="{CE2BA3DA-FC8F-4D06-BEAA-FCC52DC7E8BB}" destId="{42EE1BB8-9234-4A41-A486-4B4579A9DFF3}" srcOrd="0" destOrd="9" presId="urn:microsoft.com/office/officeart/2005/8/layout/hList6"/>
    <dgm:cxn modelId="{F9E2EF72-56DB-4569-B786-96E3DE8F8C6C}" srcId="{47C7B2B5-2729-44DD-A7C9-18A166BB6FDF}" destId="{58BBD427-747B-406E-AEEB-FD2C66DBB9F5}" srcOrd="0" destOrd="0" parTransId="{ABE37B6A-E241-498F-9A5A-11C345F118E6}" sibTransId="{7B8B4FD1-3CFE-45FD-8D8E-E3BDFF235E6E}"/>
    <dgm:cxn modelId="{2DCE0355-5008-4384-8B57-1A0B91E99C40}" srcId="{3159323D-C626-4420-A2D2-565FCF1882D6}" destId="{F54EF965-5C97-4C63-A5A9-E44E05DCCB62}" srcOrd="6" destOrd="0" parTransId="{209A9DAA-D1D1-4B9C-ABA6-82EB9FA01519}" sibTransId="{9BD3CB26-DE79-4B7F-AAB8-0F47BDDDE710}"/>
    <dgm:cxn modelId="{9286917C-97C2-42CF-9D69-CF4C0DA959C6}" srcId="{47C7B2B5-2729-44DD-A7C9-18A166BB6FDF}" destId="{76FB75CA-21DB-4BA8-9201-3D8B8C4C09A5}" srcOrd="7" destOrd="0" parTransId="{EEE1C65B-5FEA-4FD9-AA3E-6794DDF570C2}" sibTransId="{529D7DA8-2651-4365-88E2-9D85CB79B097}"/>
    <dgm:cxn modelId="{66613784-42FA-47FD-8B50-84F84D4F1750}" srcId="{3159323D-C626-4420-A2D2-565FCF1882D6}" destId="{B6EFA5AD-EBC4-486F-834A-8F8E1162DB64}" srcOrd="4" destOrd="0" parTransId="{E51341C3-6DB7-4322-9C79-0F6697126990}" sibTransId="{89751D85-4C76-4653-A994-3BDCBF80716E}"/>
    <dgm:cxn modelId="{6B25E285-66AA-4761-B5BC-797FBC0C648E}" srcId="{3159323D-C626-4420-A2D2-565FCF1882D6}" destId="{A9195CA7-785D-44B2-8675-C934FB691579}" srcOrd="5" destOrd="0" parTransId="{64B35989-9D69-4841-A596-DFA8F35AC67C}" sibTransId="{20D88C19-550C-44EA-AA33-327585D4B692}"/>
    <dgm:cxn modelId="{3DAB2C93-12D1-45F0-A361-0CCF8476ACB2}" srcId="{47C7B2B5-2729-44DD-A7C9-18A166BB6FDF}" destId="{12547DA1-D813-448F-9D04-36A839B445B3}" srcOrd="5" destOrd="0" parTransId="{1BCCF28D-DD26-4A1B-82E9-968620BFB592}" sibTransId="{67BDCFFC-103C-4F78-B195-83AE62463F58}"/>
    <dgm:cxn modelId="{5AF4B49A-60E0-477B-BFA7-29FBFCC2A820}" srcId="{B559E5EF-2D71-48EE-9326-03DFC3E9C806}" destId="{27F2D590-190C-428B-A16B-50B808D6A741}" srcOrd="8" destOrd="0" parTransId="{ACB1FC62-54AF-4B9B-BC53-8B665FD814D3}" sibTransId="{CD46EB44-D86D-43F4-9DFD-A16736511A05}"/>
    <dgm:cxn modelId="{496D5C9C-A370-4AD0-A42A-D3BB8F4723EF}" srcId="{B559E5EF-2D71-48EE-9326-03DFC3E9C806}" destId="{5037DD03-D57C-4DCA-931B-C0A4130E3B26}" srcOrd="2" destOrd="0" parTransId="{34E7B6D7-D21A-4FDE-9D84-E2C82BDA06C5}" sibTransId="{65A50415-BDAA-4261-8192-BE51C0191EFB}"/>
    <dgm:cxn modelId="{C58C83A0-118F-41AE-81B9-C978D36E0DE5}" type="presOf" srcId="{BE7FA078-B741-40B6-B5A8-9679A2E22588}" destId="{FFA46038-D30D-4CB0-9CE2-ADF00750A489}" srcOrd="0" destOrd="5" presId="urn:microsoft.com/office/officeart/2005/8/layout/hList6"/>
    <dgm:cxn modelId="{BD1A0CA3-F6B6-474D-AB82-9C573E85EBEB}" srcId="{B559E5EF-2D71-48EE-9326-03DFC3E9C806}" destId="{419F45BE-2B12-44F9-8CF4-008B6A4D3F3A}" srcOrd="9" destOrd="0" parTransId="{58C76D1D-E885-4384-A8D0-B39DD6662B3E}" sibTransId="{4C4B3841-D3C3-4EF4-BA00-70FFF88A9FF3}"/>
    <dgm:cxn modelId="{BDABBEA6-9D13-4E76-A08C-76604AFF8986}" type="presOf" srcId="{A9195CA7-785D-44B2-8675-C934FB691579}" destId="{ABC38CC3-54A4-4624-8961-0B552455558D}" srcOrd="0" destOrd="6" presId="urn:microsoft.com/office/officeart/2005/8/layout/hList6"/>
    <dgm:cxn modelId="{2BABA2AA-E402-42C1-91FB-9C3F4950990C}" type="presOf" srcId="{76FB75CA-21DB-4BA8-9201-3D8B8C4C09A5}" destId="{42EE1BB8-9234-4A41-A486-4B4579A9DFF3}" srcOrd="0" destOrd="8" presId="urn:microsoft.com/office/officeart/2005/8/layout/hList6"/>
    <dgm:cxn modelId="{3F7D6CB2-7CF3-45A0-BD21-BD012A16416C}" type="presOf" srcId="{37736D5A-1991-4A32-804F-8DD953E26003}" destId="{13E3FEB8-2009-448D-B825-9F9392AA4018}" srcOrd="0" destOrd="0" presId="urn:microsoft.com/office/officeart/2005/8/layout/hList6"/>
    <dgm:cxn modelId="{814E1DB3-852A-490A-924F-DE43AFED7E16}" srcId="{3159323D-C626-4420-A2D2-565FCF1882D6}" destId="{E14D3CC6-22E4-4F65-9232-C318A0C9E178}" srcOrd="1" destOrd="0" parTransId="{BA07125B-DBF5-4897-8CC5-D3EDDC831CFB}" sibTransId="{F8F50933-F387-4249-A682-722B7F521BE0}"/>
    <dgm:cxn modelId="{6B5FD3B6-332B-4CCE-9109-634E719FCC96}" srcId="{3159323D-C626-4420-A2D2-565FCF1882D6}" destId="{526944E5-2C36-4216-8E06-4749DCD715A6}" srcOrd="2" destOrd="0" parTransId="{B44FE000-702D-4961-A98D-DDD4520F1AC5}" sibTransId="{C6358712-0FDE-4E1B-B2BE-101E482686E4}"/>
    <dgm:cxn modelId="{2EEDD4B7-446E-46A9-A37C-54AD8B632FAE}" srcId="{B559E5EF-2D71-48EE-9326-03DFC3E9C806}" destId="{5BA330CD-79E7-4475-9993-E6DC9C53B564}" srcOrd="7" destOrd="0" parTransId="{58845848-117B-4B9D-B62C-C307A18C627A}" sibTransId="{4C956E23-5298-4CFF-8D95-8290FEC52A34}"/>
    <dgm:cxn modelId="{A00492BA-312A-46DD-9454-82DBC38515FC}" srcId="{B559E5EF-2D71-48EE-9326-03DFC3E9C806}" destId="{AB0F48A6-5D50-49BC-8D1F-1890A2526C93}" srcOrd="6" destOrd="0" parTransId="{3AAD30A1-063A-46DD-B94F-CF42B34235DC}" sibTransId="{561FFF09-431B-436D-8814-A8483A70FB26}"/>
    <dgm:cxn modelId="{81747BBC-55B3-48FD-82A6-E8ED159AD8A3}" type="presOf" srcId="{E32EB93A-8CB4-49B8-ADAF-C4BC7C7CA52B}" destId="{FFA46038-D30D-4CB0-9CE2-ADF00750A489}" srcOrd="0" destOrd="2" presId="urn:microsoft.com/office/officeart/2005/8/layout/hList6"/>
    <dgm:cxn modelId="{C78655BE-BD30-40E7-8397-AFB2DEEACAF4}" srcId="{47C7B2B5-2729-44DD-A7C9-18A166BB6FDF}" destId="{C87E9AB8-4FA3-4AAE-9051-6D405BEC90EE}" srcOrd="6" destOrd="0" parTransId="{EA97C22D-B344-4599-91C2-4720B257DD16}" sibTransId="{DBB8C9C6-2AFD-47AA-A0F4-E9DA610F102A}"/>
    <dgm:cxn modelId="{0195C3C6-6CBF-4875-884B-D48A16805C4B}" srcId="{B559E5EF-2D71-48EE-9326-03DFC3E9C806}" destId="{30C04E1A-19BB-44CF-BA6C-2D3416D8F31B}" srcOrd="3" destOrd="0" parTransId="{D9DC13E1-461D-4297-AF07-716C46B90763}" sibTransId="{43A4DCAA-EAD1-4239-8024-7C9747F30F1E}"/>
    <dgm:cxn modelId="{A99231C9-A381-480F-9D38-2996AC648720}" type="presOf" srcId="{3C89DD86-F323-4527-8006-5EF25CAF47AF}" destId="{42EE1BB8-9234-4A41-A486-4B4579A9DFF3}" srcOrd="0" destOrd="4" presId="urn:microsoft.com/office/officeart/2005/8/layout/hList6"/>
    <dgm:cxn modelId="{33BACACE-8AD1-4EAC-A3E8-514129CF91F6}" type="presOf" srcId="{C08EC249-6912-47F6-A0FA-D8CF9E1CD84F}" destId="{FFA46038-D30D-4CB0-9CE2-ADF00750A489}" srcOrd="0" destOrd="1" presId="urn:microsoft.com/office/officeart/2005/8/layout/hList6"/>
    <dgm:cxn modelId="{F1B886D2-77BA-4D33-A0FE-F7971BC76944}" srcId="{47C7B2B5-2729-44DD-A7C9-18A166BB6FDF}" destId="{E9B01D54-BAD3-40C9-8EF9-44D450281EC8}" srcOrd="1" destOrd="0" parTransId="{C02A28B6-0D12-41A8-98DC-FF1FBCB0DE45}" sibTransId="{422FB2BC-D468-4112-A8ED-26EFF12EAA8C}"/>
    <dgm:cxn modelId="{4306C8D4-0AD2-4B2B-8D84-68498C34D03E}" type="presOf" srcId="{E14D3CC6-22E4-4F65-9232-C318A0C9E178}" destId="{ABC38CC3-54A4-4624-8961-0B552455558D}" srcOrd="0" destOrd="2" presId="urn:microsoft.com/office/officeart/2005/8/layout/hList6"/>
    <dgm:cxn modelId="{E68EF7D5-3D45-47B0-A86B-0DEF7FB55D8B}" type="presOf" srcId="{B6EFA5AD-EBC4-486F-834A-8F8E1162DB64}" destId="{ABC38CC3-54A4-4624-8961-0B552455558D}" srcOrd="0" destOrd="5" presId="urn:microsoft.com/office/officeart/2005/8/layout/hList6"/>
    <dgm:cxn modelId="{85C4ADD8-4B00-4919-9817-F7FA554EB5B9}" srcId="{37736D5A-1991-4A32-804F-8DD953E26003}" destId="{B559E5EF-2D71-48EE-9326-03DFC3E9C806}" srcOrd="2" destOrd="0" parTransId="{48ED342F-5829-4D0C-AA19-43C2842FE4A4}" sibTransId="{1546CCDC-AA74-476C-81E5-54ED549A0299}"/>
    <dgm:cxn modelId="{D30B4BDA-94B3-419B-9A54-28ACB66CBABC}" srcId="{37736D5A-1991-4A32-804F-8DD953E26003}" destId="{3159323D-C626-4420-A2D2-565FCF1882D6}" srcOrd="0" destOrd="0" parTransId="{A688E1B9-36F9-49B3-8D98-055B8CCD7BD8}" sibTransId="{4F3EFA12-C0C9-4FDE-B9E6-BDFB665F518F}"/>
    <dgm:cxn modelId="{CD355DDE-301D-4F51-8897-029A75422384}" type="presOf" srcId="{F54EF965-5C97-4C63-A5A9-E44E05DCCB62}" destId="{ABC38CC3-54A4-4624-8961-0B552455558D}" srcOrd="0" destOrd="7" presId="urn:microsoft.com/office/officeart/2005/8/layout/hList6"/>
    <dgm:cxn modelId="{79255BE1-BC2C-4958-924C-8A76FF4E5158}" srcId="{3159323D-C626-4420-A2D2-565FCF1882D6}" destId="{7CD89E8A-69FB-4B1B-9275-8788720B35B9}" srcOrd="8" destOrd="0" parTransId="{B3B1606F-6A85-4FA6-B306-D40B8F738480}" sibTransId="{6E9C6261-51B4-4B93-9894-3AF4A6E7830B}"/>
    <dgm:cxn modelId="{3FB573EA-D3DE-493D-B16D-BB5D18577E16}" srcId="{B559E5EF-2D71-48EE-9326-03DFC3E9C806}" destId="{5180D70D-ACD6-48FD-9D91-5652C9B35A46}" srcOrd="5" destOrd="0" parTransId="{ED4DC4CC-C399-469D-AE43-68010D6E2692}" sibTransId="{73C37DD5-EEDC-4AC3-8130-0C7B1317A762}"/>
    <dgm:cxn modelId="{0FAB1CED-0B9F-4236-86BF-265C9B0C82DD}" type="presOf" srcId="{C8B4D71C-0929-41EA-82BB-334F3831D8DE}" destId="{ABC38CC3-54A4-4624-8961-0B552455558D}" srcOrd="0" destOrd="4" presId="urn:microsoft.com/office/officeart/2005/8/layout/hList6"/>
    <dgm:cxn modelId="{DD1374F9-6B61-4C89-8987-9040C105BD9E}" srcId="{47C7B2B5-2729-44DD-A7C9-18A166BB6FDF}" destId="{FA449C3D-C418-46B5-A89A-AFFC8D16519A}" srcOrd="2" destOrd="0" parTransId="{67BDC75A-7F8D-4251-BE92-23D937C83196}" sibTransId="{D94AA6BA-C8D6-4D6B-9FE1-7AC625CB6B10}"/>
    <dgm:cxn modelId="{60F954F9-167A-4CE7-9BD4-BE5260855CBB}" srcId="{47C7B2B5-2729-44DD-A7C9-18A166BB6FDF}" destId="{3C89DD86-F323-4527-8006-5EF25CAF47AF}" srcOrd="3" destOrd="0" parTransId="{4FCA0866-FFA6-4F6E-A900-5891D85736D1}" sibTransId="{1EC15C1D-6154-4555-9530-9B5DBFAB15DE}"/>
    <dgm:cxn modelId="{336678FE-75B8-4517-A600-FDE31E4A0E75}" type="presOf" srcId="{599B3279-61FF-4F02-B911-955C175132F3}" destId="{42EE1BB8-9234-4A41-A486-4B4579A9DFF3}" srcOrd="0" destOrd="10" presId="urn:microsoft.com/office/officeart/2005/8/layout/hList6"/>
    <dgm:cxn modelId="{D4E5850D-5E4D-447A-84BA-C21E85EFCAFD}" type="presParOf" srcId="{13E3FEB8-2009-448D-B825-9F9392AA4018}" destId="{ABC38CC3-54A4-4624-8961-0B552455558D}" srcOrd="0" destOrd="0" presId="urn:microsoft.com/office/officeart/2005/8/layout/hList6"/>
    <dgm:cxn modelId="{11600C9F-C21F-42C9-9112-956963CA1DC5}" type="presParOf" srcId="{13E3FEB8-2009-448D-B825-9F9392AA4018}" destId="{BDB385AF-67F4-41A4-95CB-7BEA74F8C306}" srcOrd="1" destOrd="0" presId="urn:microsoft.com/office/officeart/2005/8/layout/hList6"/>
    <dgm:cxn modelId="{B0BEFE25-EA5D-4949-9E76-06E7A21AF017}" type="presParOf" srcId="{13E3FEB8-2009-448D-B825-9F9392AA4018}" destId="{42EE1BB8-9234-4A41-A486-4B4579A9DFF3}" srcOrd="2" destOrd="0" presId="urn:microsoft.com/office/officeart/2005/8/layout/hList6"/>
    <dgm:cxn modelId="{85F5F52B-0965-4BB9-BE05-071B14899C88}" type="presParOf" srcId="{13E3FEB8-2009-448D-B825-9F9392AA4018}" destId="{0C05E663-4FC5-469B-A1CD-3E2A5887DE68}" srcOrd="3" destOrd="0" presId="urn:microsoft.com/office/officeart/2005/8/layout/hList6"/>
    <dgm:cxn modelId="{D8A0A0DD-F170-4055-BD37-E9DEF570D116}" type="presParOf" srcId="{13E3FEB8-2009-448D-B825-9F9392AA4018}" destId="{FFA46038-D30D-4CB0-9CE2-ADF00750A48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38CC3-54A4-4624-8961-0B552455558D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noProof="0" dirty="0"/>
            <a:t>Flowers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Elderflower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Hibiscus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Rose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Bergamot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Camomile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Lavender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Violet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Cherry blossom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Cornflower</a:t>
          </a:r>
        </a:p>
      </dsp:txBody>
      <dsp:txXfrm rot="5400000">
        <a:off x="993" y="1083732"/>
        <a:ext cx="2579687" cy="3251201"/>
      </dsp:txXfrm>
    </dsp:sp>
    <dsp:sp modelId="{42EE1BB8-9234-4A41-A486-4B4579A9DFF3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rgbClr val="C4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noProof="0" dirty="0"/>
            <a:t>Brown notes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Vanilla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Coffee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Cocoa / Chocolate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Banana </a:t>
          </a:r>
          <a:r>
            <a:rPr lang="en-GB" sz="1700" kern="1200" noProof="0" dirty="0" err="1"/>
            <a:t>flambée</a:t>
          </a:r>
          <a:endParaRPr lang="en-GB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Gingerbread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Vanilla + Cinnamon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Caramel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Honey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Peanut butter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Cookie / Cake</a:t>
          </a:r>
        </a:p>
      </dsp:txBody>
      <dsp:txXfrm rot="5400000">
        <a:off x="2774156" y="1083732"/>
        <a:ext cx="2579687" cy="3251201"/>
      </dsp:txXfrm>
    </dsp:sp>
    <dsp:sp modelId="{FFA46038-D30D-4CB0-9CE2-ADF00750A489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noProof="0" dirty="0"/>
            <a:t>Herbs / Spices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Ginger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Hemp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Cinnamon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Nutmeg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Mint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Earl Grey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Rooibos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Green tea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Chili pepper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Basil</a:t>
          </a:r>
        </a:p>
      </dsp:txBody>
      <dsp:txXfrm rot="5400000">
        <a:off x="5547320" y="1083732"/>
        <a:ext cx="257968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B2EE-8413-4E0D-9922-7633019A5B2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3F10-D6F0-4536-8D22-672AD3CC7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0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holcontents.com/liquo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entlemansgazette.com/liqueur-guid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outlook/10020000/100/spirits/worldwi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lliedmarketresearch.com/press-release/liqueurs-market.html" TargetMode="External"/><Relationship Id="rId5" Type="http://schemas.openxmlformats.org/officeDocument/2006/relationships/hyperlink" Target="https://www.orbisresearch.com/contacts/request-sample/2899787" TargetMode="External"/><Relationship Id="rId4" Type="http://schemas.openxmlformats.org/officeDocument/2006/relationships/hyperlink" Target="https://www.reuters.com/brandfeatures/venture-capital/article?id=9622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AF39-52EE-4F42-883C-B608619CEE2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9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Avosh</a:t>
            </a:r>
            <a:r>
              <a:rPr lang="en-GB" b="1" dirty="0"/>
              <a:t> </a:t>
            </a:r>
            <a:r>
              <a:rPr lang="en-GB" b="1" dirty="0">
                <a:sym typeface="Wingdings" panose="05000000000000000000" pitchFamily="2" charset="2"/>
              </a:rPr>
              <a:t>  </a:t>
            </a:r>
            <a:r>
              <a:rPr lang="fr-FR" dirty="0" err="1"/>
              <a:t>pepper</a:t>
            </a:r>
            <a:r>
              <a:rPr lang="fr-FR" dirty="0"/>
              <a:t>,</a:t>
            </a:r>
            <a:r>
              <a:rPr lang="fr-FR" baseline="0" dirty="0"/>
              <a:t> anise and </a:t>
            </a:r>
            <a:r>
              <a:rPr lang="fr-FR" baseline="0" dirty="0" err="1"/>
              <a:t>lemon</a:t>
            </a:r>
            <a:r>
              <a:rPr lang="fr-FR" baseline="0" dirty="0"/>
              <a:t> zest</a:t>
            </a:r>
            <a:r>
              <a:rPr lang="fr-FR" dirty="0"/>
              <a:t>.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7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62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5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8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8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5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u="sng" dirty="0"/>
              <a:t>spirits ABV %</a:t>
            </a:r>
            <a:r>
              <a:rPr lang="en-US" b="1" u="none" baseline="0" dirty="0"/>
              <a:t> </a:t>
            </a:r>
            <a:r>
              <a:rPr lang="en-US" b="1" baseline="0" dirty="0"/>
              <a:t>: </a:t>
            </a:r>
            <a:r>
              <a:rPr lang="fr-FR" dirty="0">
                <a:hlinkClick r:id="rId3"/>
              </a:rPr>
              <a:t>http://www.alcoholcontents.com/liquor/</a:t>
            </a:r>
            <a:endParaRPr lang="fr-FR" dirty="0"/>
          </a:p>
          <a:p>
            <a:pPr algn="l"/>
            <a:endParaRPr lang="fr-FR" b="1" dirty="0"/>
          </a:p>
          <a:p>
            <a:pPr algn="l"/>
            <a:r>
              <a:rPr lang="fr-FR" b="1" u="sng" dirty="0"/>
              <a:t>Liqueurs ABV %</a:t>
            </a:r>
            <a:r>
              <a:rPr lang="fr-FR" b="1" dirty="0"/>
              <a:t> : </a:t>
            </a:r>
            <a:r>
              <a:rPr lang="fr-FR" dirty="0">
                <a:hlinkClick r:id="rId4"/>
              </a:rPr>
              <a:t>https://www.gentlemansgazette.com/liqueur-guide/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9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Statista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Spirits</a:t>
            </a:r>
            <a:r>
              <a:rPr lang="fr-F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worldwide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dirty="0">
                <a:hlinkClick r:id="rId3"/>
              </a:rPr>
              <a:t>https://www.statista.com/outlook/10020000/100/spirits/worldwide</a:t>
            </a:r>
            <a:endParaRPr lang="fr-FR" dirty="0"/>
          </a:p>
          <a:p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dirty="0" err="1">
                <a:solidFill>
                  <a:srgbClr val="444444"/>
                </a:solidFill>
              </a:rPr>
              <a:t>Orbis</a:t>
            </a:r>
            <a:r>
              <a:rPr lang="en-US" sz="1200" b="1" i="1" dirty="0">
                <a:solidFill>
                  <a:srgbClr val="444444"/>
                </a:solidFill>
              </a:rPr>
              <a:t> Research</a:t>
            </a:r>
            <a:r>
              <a:rPr lang="en-US" sz="1200" b="1" i="1" baseline="0" dirty="0">
                <a:solidFill>
                  <a:srgbClr val="444444"/>
                </a:solidFill>
              </a:rPr>
              <a:t> – </a:t>
            </a:r>
            <a:r>
              <a:rPr lang="en-US" sz="1200" b="1" i="1" dirty="0">
                <a:solidFill>
                  <a:srgbClr val="444444"/>
                </a:solidFill>
              </a:rPr>
              <a:t>Global Spirits Market 2019-2024: </a:t>
            </a:r>
            <a:r>
              <a:rPr lang="fr-FR" dirty="0">
                <a:hlinkClick r:id="rId4"/>
              </a:rPr>
              <a:t>https://www.reuters.com/brandfeatures/venture-capital/article?id=96229</a:t>
            </a:r>
            <a:r>
              <a:rPr lang="fr-FR" dirty="0"/>
              <a:t>    (free </a:t>
            </a:r>
            <a:r>
              <a:rPr lang="fr-FR" dirty="0" err="1"/>
              <a:t>sample</a:t>
            </a:r>
            <a:r>
              <a:rPr lang="fr-FR" dirty="0"/>
              <a:t>: </a:t>
            </a:r>
            <a:r>
              <a:rPr lang="fr-FR" dirty="0">
                <a:hlinkClick r:id="rId5"/>
              </a:rPr>
              <a:t>https://www.orbisresearch.com/contacts/request-sample/2899787</a:t>
            </a:r>
            <a:r>
              <a:rPr lang="fr-FR" dirty="0"/>
              <a:t>)</a:t>
            </a:r>
          </a:p>
          <a:p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444444"/>
                </a:solidFill>
              </a:rPr>
              <a:t>Allied Market Research – Liqueurs Market Expected to Reach $131 Billion, Globally, by 2023: </a:t>
            </a:r>
            <a:r>
              <a:rPr lang="fr-FR" dirty="0">
                <a:hlinkClick r:id="rId6"/>
              </a:rPr>
              <a:t>https://www.alliedmarketresearch.com/press-release/liqueurs-market.html</a:t>
            </a:r>
            <a:endParaRPr lang="fr-FR" dirty="0"/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http://www.worldstopexports.com/major-export-companies-alcoholic-beverages/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1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7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Sakurao</a:t>
            </a:r>
            <a:r>
              <a:rPr lang="en-GB" b="1" dirty="0"/>
              <a:t> </a:t>
            </a:r>
            <a:r>
              <a:rPr lang="en-GB" b="1" dirty="0">
                <a:sym typeface="Wingdings" panose="05000000000000000000" pitchFamily="2" charset="2"/>
              </a:rPr>
              <a:t>  </a:t>
            </a:r>
            <a:r>
              <a:rPr lang="en-US" dirty="0"/>
              <a:t>Composed of lime, navel orange, bitter orange, sweet summer orange, cypress bark, green tea, red </a:t>
            </a:r>
            <a:r>
              <a:rPr lang="en-US" dirty="0" err="1"/>
              <a:t>perilla</a:t>
            </a:r>
            <a:r>
              <a:rPr lang="en-US" dirty="0"/>
              <a:t> and ginger</a:t>
            </a:r>
            <a:r>
              <a:rPr lang="fr-FR" dirty="0"/>
              <a:t>.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5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Mirabeau </a:t>
            </a:r>
            <a:r>
              <a:rPr lang="en-GB" b="1" dirty="0">
                <a:sym typeface="Wingdings" panose="05000000000000000000" pitchFamily="2" charset="2"/>
              </a:rPr>
              <a:t>  </a:t>
            </a:r>
            <a:r>
              <a:rPr lang="fr-FR" dirty="0"/>
              <a:t> Provençal </a:t>
            </a:r>
            <a:r>
              <a:rPr lang="fr-FR" dirty="0" err="1"/>
              <a:t>botanicals</a:t>
            </a:r>
            <a:r>
              <a:rPr lang="fr-FR" dirty="0"/>
              <a:t>: </a:t>
            </a:r>
            <a:r>
              <a:rPr lang="fr-FR" dirty="0" err="1"/>
              <a:t>juniper</a:t>
            </a:r>
            <a:r>
              <a:rPr lang="fr-FR" dirty="0"/>
              <a:t>, </a:t>
            </a:r>
            <a:r>
              <a:rPr lang="fr-FR" dirty="0" err="1"/>
              <a:t>coriander</a:t>
            </a:r>
            <a:r>
              <a:rPr lang="fr-FR" dirty="0"/>
              <a:t>, iris, </a:t>
            </a:r>
            <a:r>
              <a:rPr lang="fr-FR" dirty="0" err="1"/>
              <a:t>angelica</a:t>
            </a:r>
            <a:r>
              <a:rPr lang="fr-FR" dirty="0"/>
              <a:t>, </a:t>
            </a:r>
            <a:r>
              <a:rPr lang="fr-FR" dirty="0" err="1"/>
              <a:t>thyme</a:t>
            </a:r>
            <a:r>
              <a:rPr lang="fr-FR" dirty="0"/>
              <a:t>, rose </a:t>
            </a:r>
            <a:r>
              <a:rPr lang="fr-FR" dirty="0" err="1"/>
              <a:t>petals</a:t>
            </a:r>
            <a:r>
              <a:rPr lang="fr-FR" dirty="0"/>
              <a:t>, </a:t>
            </a:r>
            <a:r>
              <a:rPr lang="fr-FR" dirty="0" err="1"/>
              <a:t>lavender</a:t>
            </a:r>
            <a:r>
              <a:rPr lang="fr-FR" dirty="0"/>
              <a:t>, </a:t>
            </a:r>
            <a:r>
              <a:rPr lang="fr-FR" dirty="0" err="1"/>
              <a:t>lemon</a:t>
            </a:r>
            <a:r>
              <a:rPr lang="fr-FR" dirty="0"/>
              <a:t> and </a:t>
            </a:r>
            <a:r>
              <a:rPr lang="fr-FR" dirty="0" err="1"/>
              <a:t>jasmine</a:t>
            </a:r>
            <a:r>
              <a:rPr lang="fr-FR" dirty="0"/>
              <a:t>.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9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3F10-D6F0-4536-8D22-672AD3CC7D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4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0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3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0B4FB6-6CCE-45E5-918A-FBD7A218FB1F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534DA5-F0AE-4F51-9601-42722463B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3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5AB617-73F7-443F-845C-D1F9BA8998A3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FFFE49-94E3-4400-9D20-A8CBA4695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4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FD4A4C-ABD4-44CB-A22E-C2A1CE54982D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FC778A-AD4B-4E85-9A02-D8F54B4D8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3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8D9544-4F5D-47F0-B72C-28F17713DADF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EF765E-DDA8-405C-A960-1447F9E24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8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90BE73-54E8-4934-BB55-30FE37277D51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7D4203-4058-4984-B30F-EC347C7DB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6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D4AF73-8329-4A7F-9413-94215D85809D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36755E-9579-4C09-849F-0F797B0AD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0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D58E60-DAB1-4C3C-A3B5-C56520BECB69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0863" y="6483350"/>
            <a:ext cx="27432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245FD5-C1C9-4974-8FC8-C4B8BD5E7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2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B401AA-A677-4C5B-8218-E053FC1AB346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250C3D-8AB5-4315-BDFA-9597915A8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2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51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FA3BF4-38C0-4356-A412-07115CD325F7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8559D-2D8B-41B6-A74A-6C93E9115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1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E710EE-DC04-4637-ADC7-23B13C31993B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FF6B8A-D083-493A-9B93-E4D581D11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15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88AFA7-6A67-4F58-AA91-500916FF8487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FE992C-996F-4A69-AB46-DD89B6468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7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5255-0D26-4639-B7F0-EF9B3C766362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9F8F-EEF0-4678-9F5C-894004073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5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GB" alt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GB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DCAFA1E-4879-4C1E-BCE5-176493142853}" type="datetime1">
              <a:rPr lang="en-GB"/>
              <a:pPr>
                <a:defRPr/>
              </a:pPr>
              <a:t>13/10/2020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C66FCEE-243D-43B3-BA74-AAE29CB7C5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4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9063" y="115885"/>
            <a:ext cx="6264275" cy="6626225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347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300663"/>
            <a:ext cx="35988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227013" y="1243013"/>
            <a:ext cx="6048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fr-FR" sz="6000" b="1" i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Spirits &amp; Liqueurs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76388" y="3573463"/>
            <a:ext cx="3349625" cy="83026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MARKET REVIEW </a:t>
            </a:r>
          </a:p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6476213" y="115589"/>
            <a:ext cx="5603283" cy="6626521"/>
            <a:chOff x="6476213" y="115589"/>
            <a:chExt cx="5603283" cy="662652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406" y="115589"/>
              <a:ext cx="2841090" cy="1872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6" r="12456"/>
            <a:stretch/>
          </p:blipFill>
          <p:spPr>
            <a:xfrm>
              <a:off x="6476213" y="2060849"/>
              <a:ext cx="1646938" cy="2592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"/>
            <a:stretch/>
          </p:blipFill>
          <p:spPr>
            <a:xfrm>
              <a:off x="8226927" y="2060849"/>
              <a:ext cx="3852569" cy="2592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8"/>
            <a:stretch/>
          </p:blipFill>
          <p:spPr>
            <a:xfrm>
              <a:off x="6476213" y="115589"/>
              <a:ext cx="2657315" cy="187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7" r="3974"/>
            <a:stretch/>
          </p:blipFill>
          <p:spPr>
            <a:xfrm>
              <a:off x="6476213" y="4726110"/>
              <a:ext cx="2460397" cy="2016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169" y="4726110"/>
              <a:ext cx="3035327" cy="20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VODKA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414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897766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73751" y="4695817"/>
            <a:ext cx="267352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PRAIRIE SUSTAINABLE SEASONS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(United-States – 09/2020)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Vodka infused with fruits sustainably harvested. ABV = 30% 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WATERMELON, CUCUMBER &amp; </a:t>
            </a:r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LIME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07298" y="4695817"/>
            <a:ext cx="2572601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ZUBROWKA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04/2020)</a:t>
            </a:r>
            <a:endParaRPr lang="en-GB" sz="800" dirty="0"/>
          </a:p>
          <a:p>
            <a:pPr algn="ctr">
              <a:spcAft>
                <a:spcPts val="600"/>
              </a:spcAft>
            </a:pPr>
            <a:r>
              <a:rPr lang="en-US" sz="1300" dirty="0"/>
              <a:t>Vodka infused with wild berries, rosehip berries and juniper berries with bison grass</a:t>
            </a:r>
            <a:r>
              <a:rPr lang="en-GB" sz="1300" dirty="0"/>
              <a:t>. ABV = 32%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WILD BERRIES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19" y="839637"/>
            <a:ext cx="1176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949AAD"/>
                </a:solidFill>
              </a:rPr>
              <a:t>VODKA</a:t>
            </a:r>
            <a:r>
              <a:rPr lang="en-GB" b="1" dirty="0">
                <a:solidFill>
                  <a:srgbClr val="86B2C8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is a particularly good flavour carrier. Recent trends include </a:t>
            </a:r>
            <a:r>
              <a:rPr lang="en-GB" b="1" dirty="0">
                <a:solidFill>
                  <a:srgbClr val="949AAD"/>
                </a:solidFill>
              </a:rPr>
              <a:t>PREMIUM FLAVOURS </a:t>
            </a:r>
            <a:r>
              <a:rPr lang="en-GB" b="1" dirty="0">
                <a:solidFill>
                  <a:prstClr val="black"/>
                </a:solidFill>
              </a:rPr>
              <a:t>with intense, bold and well-rounded profile. Consumers are also looking for more </a:t>
            </a:r>
            <a:r>
              <a:rPr lang="en-GB" b="1" dirty="0">
                <a:solidFill>
                  <a:srgbClr val="949AAD"/>
                </a:solidFill>
              </a:rPr>
              <a:t>NATURAL FORMULAS </a:t>
            </a:r>
            <a:r>
              <a:rPr lang="en-GB" b="1" dirty="0">
                <a:solidFill>
                  <a:prstClr val="black"/>
                </a:solidFill>
              </a:rPr>
              <a:t>with juices and extracts</a:t>
            </a:r>
            <a:r>
              <a:rPr lang="en-GB" b="1" dirty="0"/>
              <a:t>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86426" y="4795844"/>
            <a:ext cx="273267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BELVEDERE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10/2020) – </a:t>
            </a:r>
            <a:r>
              <a:rPr lang="en-GB" sz="1100" i="1" dirty="0">
                <a:latin typeface="+mj-lt"/>
              </a:rPr>
              <a:t>LVMH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Polish vodka infused with fruits and Spices. ABV = 40%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GINGER, LEMON &amp; GRAPEFRUIT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3" y="2069308"/>
            <a:ext cx="720563" cy="25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14" y="2069308"/>
            <a:ext cx="693000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36" y="2069308"/>
            <a:ext cx="937125" cy="252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9293434" y="4795844"/>
            <a:ext cx="253183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FINDERS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03/2020)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Vodka with natural ingredients and a fun label. ABV = 40% </a:t>
            </a:r>
            <a:endParaRPr lang="en-GB" sz="400" dirty="0"/>
          </a:p>
          <a:p>
            <a:pPr algn="ctr">
              <a:spcAft>
                <a:spcPts val="600"/>
              </a:spcAft>
            </a:pPr>
            <a:r>
              <a:rPr lang="en-GB" sz="1300" b="1" dirty="0">
                <a:solidFill>
                  <a:srgbClr val="D383A1"/>
                </a:solidFill>
              </a:rPr>
              <a:t>SHERBET LEMON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02" y="2069308"/>
            <a:ext cx="913500" cy="2520000"/>
          </a:xfrm>
          <a:prstGeom prst="rect">
            <a:avLst/>
          </a:prstGeom>
        </p:spPr>
      </p:pic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15535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VODKA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1156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525017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3427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46389" y="4749400"/>
            <a:ext cx="28127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SVEDKA PURE INFUSIONS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(Sweden – 08/2020)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Swedish vodka infused with exotic fruits. Sugar free. ABV = 30%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DRAGONFRUIT &amp; MELON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93791" y="4749400"/>
            <a:ext cx="279961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ABSOLUT VODKA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03/2020) – Pernod Ricard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Sugar free Swedish vodka with fruits. ABV = 40% </a:t>
            </a:r>
            <a:endParaRPr lang="en-GB" sz="400" dirty="0"/>
          </a:p>
          <a:p>
            <a:pPr algn="ctr">
              <a:spcAft>
                <a:spcPts val="600"/>
              </a:spcAft>
            </a:pPr>
            <a:r>
              <a:rPr lang="en-GB" sz="1300" b="1" dirty="0">
                <a:solidFill>
                  <a:srgbClr val="D383A1"/>
                </a:solidFill>
              </a:rPr>
              <a:t>PASSION FRUIT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07116" y="4749400"/>
            <a:ext cx="262082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AVOSH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(Australia – 04/2020)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Vodka distilled with bottlebrush honey. ABV = 37.5%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HONEY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159994" y="4649373"/>
            <a:ext cx="2799614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SLAPJACK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(United-States – 01/2020)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Vodka with fruity and spicy notes. Free from artificial colours and flavours. ABV = 35% </a:t>
            </a:r>
            <a:endParaRPr lang="en-GB" sz="400" dirty="0"/>
          </a:p>
          <a:p>
            <a:pPr algn="ctr">
              <a:spcAft>
                <a:spcPts val="600"/>
              </a:spcAft>
            </a:pPr>
            <a:r>
              <a:rPr lang="en-GB" sz="1300" b="1" dirty="0">
                <a:solidFill>
                  <a:srgbClr val="D383A1"/>
                </a:solidFill>
              </a:rPr>
              <a:t>JACKFRUIT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34327" y="857594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383A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EXOTIC FLAVOURS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89" y="1967168"/>
            <a:ext cx="897750" cy="25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49" y="1967168"/>
            <a:ext cx="1035563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82" y="1967168"/>
            <a:ext cx="1169438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23" y="1967168"/>
            <a:ext cx="1086750" cy="2520000"/>
          </a:xfrm>
          <a:prstGeom prst="rect">
            <a:avLst/>
          </a:prstGeom>
        </p:spPr>
      </p:pic>
      <p:sp>
        <p:nvSpPr>
          <p:cNvPr id="25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40001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RUM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414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897766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75724" y="4710822"/>
            <a:ext cx="2635748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THE DUPPY SHARE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05/2020)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US" sz="1300" dirty="0"/>
              <a:t>Blend of Jamaica and Barbados rum with pineapple, kola nut and Caribbean spices</a:t>
            </a:r>
            <a:r>
              <a:rPr lang="en-GB" sz="1300" dirty="0"/>
              <a:t>. ABV = 37.5%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PINEAPPLE &amp; KOLA NUT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61812" y="4710822"/>
            <a:ext cx="259508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HERCULES MULLIGAN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(United-States – 02/2020)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US" sz="1300" dirty="0"/>
              <a:t>Blend of rum, rye whisky, bitter and ginger in a sophisticated bottle</a:t>
            </a:r>
            <a:r>
              <a:rPr lang="en-GB" sz="1300" dirty="0"/>
              <a:t>. ABV = 43%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WHISKY &amp; GINGER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19" y="773365"/>
            <a:ext cx="11762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949AAD"/>
                </a:solidFill>
              </a:rPr>
              <a:t>RUM</a:t>
            </a:r>
            <a:r>
              <a:rPr lang="en-GB" b="1" dirty="0">
                <a:solidFill>
                  <a:prstClr val="black"/>
                </a:solidFill>
              </a:rPr>
              <a:t> is a sugarcane spirit produced in a variety of ways and in many different countries and regions. </a:t>
            </a:r>
            <a:r>
              <a:rPr lang="en-GB" b="1" dirty="0">
                <a:solidFill>
                  <a:srgbClr val="949AAD"/>
                </a:solidFill>
              </a:rPr>
              <a:t>WHITE RUM </a:t>
            </a:r>
            <a:r>
              <a:rPr lang="en-GB" b="1" dirty="0">
                <a:solidFill>
                  <a:prstClr val="black"/>
                </a:solidFill>
              </a:rPr>
              <a:t>combines well with </a:t>
            </a:r>
            <a:r>
              <a:rPr lang="en-GB" b="1" dirty="0">
                <a:solidFill>
                  <a:srgbClr val="949AAD"/>
                </a:solidFill>
              </a:rPr>
              <a:t>CITRUS</a:t>
            </a:r>
            <a:r>
              <a:rPr lang="en-GB" b="1" dirty="0">
                <a:solidFill>
                  <a:prstClr val="black"/>
                </a:solidFill>
              </a:rPr>
              <a:t> and </a:t>
            </a:r>
            <a:r>
              <a:rPr lang="en-GB" b="1" dirty="0">
                <a:solidFill>
                  <a:srgbClr val="949AAD"/>
                </a:solidFill>
              </a:rPr>
              <a:t>BERRY</a:t>
            </a:r>
            <a:r>
              <a:rPr lang="en-GB" b="1" dirty="0">
                <a:solidFill>
                  <a:prstClr val="black"/>
                </a:solidFill>
              </a:rPr>
              <a:t> flavours, while </a:t>
            </a:r>
            <a:r>
              <a:rPr lang="en-GB" b="1" dirty="0">
                <a:solidFill>
                  <a:srgbClr val="949AAD"/>
                </a:solidFill>
              </a:rPr>
              <a:t>AMBER RUM </a:t>
            </a:r>
            <a:r>
              <a:rPr lang="en-GB" b="1" dirty="0">
                <a:solidFill>
                  <a:prstClr val="black"/>
                </a:solidFill>
              </a:rPr>
              <a:t>tend to combine well with </a:t>
            </a:r>
            <a:r>
              <a:rPr lang="en-GB" b="1" dirty="0">
                <a:solidFill>
                  <a:srgbClr val="949AAD"/>
                </a:solidFill>
              </a:rPr>
              <a:t>BROWN NOTES</a:t>
            </a:r>
            <a:r>
              <a:rPr lang="en-GB" b="1" dirty="0">
                <a:solidFill>
                  <a:prstClr val="black"/>
                </a:solidFill>
              </a:rPr>
              <a:t>,</a:t>
            </a:r>
            <a:r>
              <a:rPr lang="en-GB" b="1" dirty="0">
                <a:solidFill>
                  <a:srgbClr val="949AAD"/>
                </a:solidFill>
              </a:rPr>
              <a:t> EXOTIC FRUITS </a:t>
            </a:r>
            <a:r>
              <a:rPr lang="en-GB" b="1" dirty="0">
                <a:solidFill>
                  <a:prstClr val="black"/>
                </a:solidFill>
              </a:rPr>
              <a:t>and </a:t>
            </a:r>
            <a:r>
              <a:rPr lang="en-GB" b="1" dirty="0">
                <a:solidFill>
                  <a:srgbClr val="949AAD"/>
                </a:solidFill>
              </a:rPr>
              <a:t>SPICY</a:t>
            </a:r>
            <a:r>
              <a:rPr lang="en-GB" b="1" dirty="0">
                <a:solidFill>
                  <a:prstClr val="black"/>
                </a:solidFill>
              </a:rPr>
              <a:t> flavours</a:t>
            </a:r>
            <a:r>
              <a:rPr lang="en-GB" b="1" dirty="0"/>
              <a:t>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03923" y="4749294"/>
            <a:ext cx="2497683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BACARDI MARTINI FRANCE </a:t>
            </a:r>
          </a:p>
          <a:p>
            <a:pPr algn="ctr"/>
            <a:r>
              <a:rPr lang="en-GB" sz="1100" dirty="0">
                <a:latin typeface="+mj-lt"/>
              </a:rPr>
              <a:t>(France – 10/2020) 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Rum infused with vanilla, cinnamon, honey and nutmeg. ABV = 35%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SPICES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459176" y="4810849"/>
            <a:ext cx="230267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KOPPARBERG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08/2020)</a:t>
            </a:r>
            <a:endParaRPr lang="en-GB" sz="1100" i="1" dirty="0">
              <a:latin typeface="+mj-lt"/>
            </a:endParaRPr>
          </a:p>
          <a:p>
            <a:pPr algn="ctr"/>
            <a:r>
              <a:rPr lang="en-GB" sz="1300" dirty="0"/>
              <a:t>Flavoured rum with spices. 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ABV = 37.5%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CHERRY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7" y="2177786"/>
            <a:ext cx="826875" cy="25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8" y="2177786"/>
            <a:ext cx="893813" cy="25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29" y="2177786"/>
            <a:ext cx="1011938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21" y="2177786"/>
            <a:ext cx="878063" cy="2520000"/>
          </a:xfrm>
          <a:prstGeom prst="rect">
            <a:avLst/>
          </a:prstGeom>
        </p:spPr>
      </p:pic>
      <p:sp>
        <p:nvSpPr>
          <p:cNvPr id="25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10290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RUM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1156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525017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3427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46389" y="4772341"/>
            <a:ext cx="28127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ON OFF TI PEYI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07/2020) - </a:t>
            </a:r>
            <a:r>
              <a:rPr lang="en-GB" sz="1100" dirty="0" err="1">
                <a:latin typeface="+mj-lt"/>
              </a:rPr>
              <a:t>Intermarché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Rum from Réunion with macerated fresh ingredients. ABV = 30%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GINGER &amp; LIME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07116" y="4772341"/>
            <a:ext cx="262082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ISAUTIER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07/2020)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 err="1"/>
              <a:t>Rhum</a:t>
            </a:r>
            <a:r>
              <a:rPr lang="en-GB" sz="1300" dirty="0"/>
              <a:t> </a:t>
            </a:r>
            <a:r>
              <a:rPr lang="en-GB" sz="1300" dirty="0" err="1"/>
              <a:t>arrangé</a:t>
            </a:r>
            <a:r>
              <a:rPr lang="en-GB" sz="1300" dirty="0"/>
              <a:t> in a sophisticated bottle. ABV = 40%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LITCHI &amp; PASSION FRUIT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99437" y="848167"/>
            <a:ext cx="299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383A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RHUM ARRANGÉ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75724" y="4772341"/>
            <a:ext cx="26357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HABITATION SAINT-ETIENNE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07/2020)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Rum from Martinique with macerated fresh fruits. ABV = 32%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RASPBERRY, PASSION &amp; HIBISCUS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290599" y="4772341"/>
            <a:ext cx="25384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QUAI SUD ARRANGEZ MOI!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07/2020)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 err="1"/>
              <a:t>Rhum</a:t>
            </a:r>
            <a:r>
              <a:rPr lang="en-GB" sz="1300" dirty="0"/>
              <a:t> </a:t>
            </a:r>
            <a:r>
              <a:rPr lang="en-GB" sz="1300" dirty="0" err="1"/>
              <a:t>arrangé</a:t>
            </a:r>
            <a:r>
              <a:rPr lang="en-GB" sz="1300" dirty="0"/>
              <a:t> macerated with fresh fruits. ABV = 30%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COCOA, BANANA &amp; CINNAMON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57" y="2067601"/>
            <a:ext cx="1206682" cy="252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90" y="2067601"/>
            <a:ext cx="1252222" cy="252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5" y="2067601"/>
            <a:ext cx="1326938" cy="25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53" y="2067601"/>
            <a:ext cx="1174154" cy="2520000"/>
          </a:xfrm>
          <a:prstGeom prst="rect">
            <a:avLst/>
          </a:prstGeom>
        </p:spPr>
      </p:pic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361276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WHISKY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414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897766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08142" y="4707811"/>
            <a:ext cx="2804744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JAMESON COLD BREW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(Ireland – 02/2020)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Cold brew coffee flavoured whisky distilled three times. Limited edition. ABV = 30% 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COFFEE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79872" y="4807838"/>
            <a:ext cx="262745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WILLIAM LAWSON'S 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06/2020)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Whisky </a:t>
            </a:r>
            <a:r>
              <a:rPr lang="en-US" sz="1300" dirty="0"/>
              <a:t>aged in oak barrels of bourbon</a:t>
            </a:r>
            <a:r>
              <a:rPr lang="en-GB" sz="1300" dirty="0"/>
              <a:t>. ABV = 35%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VANILLA, NUTMEG &amp; CINNAMON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91223" y="4807838"/>
            <a:ext cx="253625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JACK DANIEL'S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(United-States – 12/2019) 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US" sz="1300" dirty="0"/>
              <a:t>Apple liqueur blended with JACK DANIEL'S whiskey</a:t>
            </a:r>
            <a:r>
              <a:rPr lang="en-GB" sz="1300" dirty="0"/>
              <a:t>. ABV = 35%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APPLE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19" y="846517"/>
            <a:ext cx="1176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949AAD"/>
                </a:solidFill>
              </a:rPr>
              <a:t>WHISKY</a:t>
            </a:r>
            <a:r>
              <a:rPr lang="en-US" b="1" dirty="0"/>
              <a:t> (or whiskey) is made by </a:t>
            </a:r>
            <a:r>
              <a:rPr lang="en-US" b="1" dirty="0">
                <a:solidFill>
                  <a:srgbClr val="949AAD"/>
                </a:solidFill>
              </a:rPr>
              <a:t>FERMENTING</a:t>
            </a:r>
            <a:r>
              <a:rPr lang="en-US" b="1" dirty="0"/>
              <a:t> and </a:t>
            </a:r>
            <a:r>
              <a:rPr lang="en-US" b="1" dirty="0">
                <a:solidFill>
                  <a:srgbClr val="949AAD"/>
                </a:solidFill>
              </a:rPr>
              <a:t>DISTILLING GRAIN</a:t>
            </a:r>
            <a:r>
              <a:rPr lang="en-GB" b="1" dirty="0"/>
              <a:t>. </a:t>
            </a:r>
            <a:r>
              <a:rPr lang="en-US" b="1" dirty="0"/>
              <a:t>Made all over the world, it is one of the most popular spirits. </a:t>
            </a:r>
            <a:r>
              <a:rPr lang="en-GB" b="1" dirty="0"/>
              <a:t>Whisky has a smoky taste that combines well with </a:t>
            </a:r>
            <a:r>
              <a:rPr lang="en-GB" b="1" dirty="0">
                <a:solidFill>
                  <a:srgbClr val="949AAD"/>
                </a:solidFill>
              </a:rPr>
              <a:t>BROWN NOTES </a:t>
            </a:r>
            <a:r>
              <a:rPr lang="en-GB" b="1" dirty="0"/>
              <a:t>and </a:t>
            </a:r>
            <a:r>
              <a:rPr lang="en-GB" b="1" dirty="0">
                <a:solidFill>
                  <a:srgbClr val="949AAD"/>
                </a:solidFill>
              </a:rPr>
              <a:t>SPICY</a:t>
            </a:r>
            <a:r>
              <a:rPr lang="en-GB" b="1" dirty="0"/>
              <a:t> flavours.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46389" y="4707811"/>
            <a:ext cx="281275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SKREWBALL 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(USA – 02/2020)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Gourmet flavoured whisky. With natural flavours and caramel colour. ABV = 35%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PEANUT BUTTER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9" y="2072450"/>
            <a:ext cx="992250" cy="25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39" y="2072450"/>
            <a:ext cx="834750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98" y="2072450"/>
            <a:ext cx="756000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58" y="2072450"/>
            <a:ext cx="1122188" cy="2520000"/>
          </a:xfrm>
          <a:prstGeom prst="rect">
            <a:avLst/>
          </a:prstGeom>
        </p:spPr>
      </p:pic>
      <p:sp>
        <p:nvSpPr>
          <p:cNvPr id="25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89720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4140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897766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04140" y="4887944"/>
            <a:ext cx="28127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ASDA STORES LIMITED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02/2020)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Pink gin liqueur with Japanese flavours. ABV = 20% 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CHERRY BLOSSOM &amp; LITCHI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91226" y="4887944"/>
            <a:ext cx="280474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ABER FALLS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03/2020)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Flavoured liqueur with Welsh-inspired ingredients. ABV = 20.3%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GINGERBREAD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48502" y="4787917"/>
            <a:ext cx="2621701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THE INFUSIONIST 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12/2019)</a:t>
            </a:r>
            <a:endParaRPr lang="en-GB" sz="800" i="1" dirty="0"/>
          </a:p>
          <a:p>
            <a:pPr algn="ctr"/>
            <a:r>
              <a:rPr lang="en-GB" sz="1300" dirty="0"/>
              <a:t>Gin liqueur with Christmas flavours. Distilled in small batches. 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ABV = 20%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CANDY CANE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472" y="830515"/>
            <a:ext cx="1152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While Gin is showing no sign of slowing down in the </a:t>
            </a:r>
            <a:r>
              <a:rPr lang="en-GB" b="1" dirty="0">
                <a:solidFill>
                  <a:srgbClr val="DE7984"/>
                </a:solidFill>
              </a:rPr>
              <a:t>POPULARITY</a:t>
            </a:r>
            <a:r>
              <a:rPr lang="en-GB" b="1" dirty="0">
                <a:solidFill>
                  <a:srgbClr val="949AAD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stakes, consumers are looking for </a:t>
            </a:r>
            <a:r>
              <a:rPr lang="en-GB" b="1" dirty="0">
                <a:solidFill>
                  <a:srgbClr val="DE7984"/>
                </a:solidFill>
              </a:rPr>
              <a:t>INNOVATIVE</a:t>
            </a:r>
            <a:r>
              <a:rPr lang="en-GB" b="1" dirty="0">
                <a:solidFill>
                  <a:prstClr val="black"/>
                </a:solidFill>
              </a:rPr>
              <a:t> and easy ways to </a:t>
            </a:r>
            <a:r>
              <a:rPr lang="en-GB" b="1" dirty="0">
                <a:solidFill>
                  <a:srgbClr val="DE7984"/>
                </a:solidFill>
              </a:rPr>
              <a:t>UPGRADE</a:t>
            </a:r>
            <a:r>
              <a:rPr lang="en-GB" b="1" dirty="0">
                <a:solidFill>
                  <a:prstClr val="black"/>
                </a:solidFill>
              </a:rPr>
              <a:t> their gin cocktails.</a:t>
            </a:r>
            <a:endParaRPr lang="en-GB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59057" y="4787917"/>
            <a:ext cx="2787414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BOMBAY CREATIONS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02/2020)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Assortment of mini liqueurs in limited edition. ABV = 20%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ROSE, STRAWBERRY, RASPBERRY or HIBISCUS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D3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LIQUEURS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GIN </a:t>
            </a: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BASED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6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" y="2370282"/>
            <a:ext cx="2421016" cy="216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14" y="2190282"/>
            <a:ext cx="1134000" cy="25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75" y="2190282"/>
            <a:ext cx="754246" cy="25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65" y="2190282"/>
            <a:ext cx="795375" cy="2520000"/>
          </a:xfrm>
          <a:prstGeom prst="rect">
            <a:avLst/>
          </a:prstGeom>
        </p:spPr>
      </p:pic>
      <p:sp>
        <p:nvSpPr>
          <p:cNvPr id="23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3008655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2974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4892" y="1897766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D38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55308" y="4832569"/>
            <a:ext cx="27080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WILLIAM PEEL 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04/2020) – </a:t>
            </a:r>
            <a:r>
              <a:rPr lang="en-GB" sz="1100" i="1" dirty="0">
                <a:solidFill>
                  <a:prstClr val="black"/>
                </a:solidFill>
                <a:latin typeface="Calibri Light" panose="020F0302020204030204"/>
              </a:rPr>
              <a:t>Marie </a:t>
            </a:r>
            <a:r>
              <a:rPr lang="en-GB" sz="1100" i="1" dirty="0" err="1">
                <a:solidFill>
                  <a:prstClr val="black"/>
                </a:solidFill>
                <a:latin typeface="Calibri Light" panose="020F0302020204030204"/>
              </a:rPr>
              <a:t>Brizard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Whisky liqueur with citrus. Drink on ice or use in cocktails.  ABV = 35% 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MINT &amp; LEMON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08847" y="4832569"/>
            <a:ext cx="27648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BAILEY’S LIMITED EDITION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02/2020)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Cupcake flavoured BAILEY'S in limited edition. ABV = 17%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RED VELVET CUPCAKE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48502" y="4832569"/>
            <a:ext cx="262170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TESCO FINEST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09/2020)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Liqueur </a:t>
            </a:r>
            <a:r>
              <a:rPr lang="en-US" sz="1300" dirty="0"/>
              <a:t>made with </a:t>
            </a:r>
            <a:r>
              <a:rPr lang="en-US" sz="1300" dirty="0" err="1"/>
              <a:t>Ballyrashane</a:t>
            </a:r>
            <a:r>
              <a:rPr lang="en-US" sz="1300" dirty="0"/>
              <a:t> (Northern Ireland) dairy cream</a:t>
            </a:r>
            <a:r>
              <a:rPr lang="en-GB" sz="1300" dirty="0"/>
              <a:t>.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GINGERBREAD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19" y="773953"/>
            <a:ext cx="1176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prstClr val="black"/>
                </a:solidFill>
              </a:rPr>
              <a:t>While </a:t>
            </a:r>
            <a:r>
              <a:rPr lang="en-GB" b="1" dirty="0">
                <a:solidFill>
                  <a:srgbClr val="D383A1"/>
                </a:solidFill>
              </a:rPr>
              <a:t>WHISKY</a:t>
            </a:r>
            <a:r>
              <a:rPr lang="en-GB" b="1" dirty="0">
                <a:solidFill>
                  <a:prstClr val="black"/>
                </a:solidFill>
              </a:rPr>
              <a:t> liqueurs may be viewed as stagnant, in recent years the category has been revitalised. Typical flavours include </a:t>
            </a:r>
            <a:r>
              <a:rPr lang="en-GB" b="1" dirty="0">
                <a:solidFill>
                  <a:srgbClr val="D383A1"/>
                </a:solidFill>
              </a:rPr>
              <a:t>CINNAMON</a:t>
            </a:r>
            <a:r>
              <a:rPr lang="en-GB" b="1" dirty="0">
                <a:solidFill>
                  <a:prstClr val="black"/>
                </a:solidFill>
              </a:rPr>
              <a:t>, </a:t>
            </a:r>
            <a:r>
              <a:rPr lang="en-GB" b="1" dirty="0">
                <a:solidFill>
                  <a:srgbClr val="D383A1"/>
                </a:solidFill>
              </a:rPr>
              <a:t>NUTMEG</a:t>
            </a:r>
            <a:r>
              <a:rPr lang="en-GB" b="1" dirty="0">
                <a:solidFill>
                  <a:prstClr val="black"/>
                </a:solidFill>
              </a:rPr>
              <a:t>, </a:t>
            </a:r>
            <a:r>
              <a:rPr lang="en-GB" b="1" dirty="0">
                <a:solidFill>
                  <a:srgbClr val="D383A1"/>
                </a:solidFill>
              </a:rPr>
              <a:t>HONEY</a:t>
            </a:r>
            <a:r>
              <a:rPr lang="en-GB" b="1" dirty="0">
                <a:solidFill>
                  <a:prstClr val="black"/>
                </a:solidFill>
              </a:rPr>
              <a:t> and </a:t>
            </a:r>
            <a:r>
              <a:rPr lang="en-GB" b="1" dirty="0">
                <a:solidFill>
                  <a:srgbClr val="D383A1"/>
                </a:solidFill>
              </a:rPr>
              <a:t>CARAMEL</a:t>
            </a:r>
            <a:r>
              <a:rPr lang="en-GB" b="1" dirty="0"/>
              <a:t>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63559" y="4832569"/>
            <a:ext cx="257841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THE DURIAN WHISKY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(Singapore – 11/2019)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Whisky liqueur with </a:t>
            </a:r>
            <a:r>
              <a:rPr lang="en-GB" sz="1300" dirty="0" err="1"/>
              <a:t>Musang</a:t>
            </a:r>
            <a:r>
              <a:rPr lang="en-GB" sz="1300" dirty="0"/>
              <a:t> King durian. ABV = 18%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788098"/>
                </a:solidFill>
              </a:rPr>
              <a:t>DURIAN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D3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LIQUEURS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WHISKY </a:t>
            </a:r>
            <a:r>
              <a:rPr lang="en-GB" sz="2800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BASED </a:t>
            </a:r>
          </a:p>
        </p:txBody>
      </p:sp>
      <p:pic>
        <p:nvPicPr>
          <p:cNvPr id="26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7869833" y="1498103"/>
            <a:ext cx="242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D383A1"/>
                </a:solidFill>
              </a:rPr>
              <a:t>WHISKY CREAM LIQUEUR</a:t>
            </a:r>
          </a:p>
        </p:txBody>
      </p:sp>
      <p:sp>
        <p:nvSpPr>
          <p:cNvPr id="38" name="Accolade ouvrante 37"/>
          <p:cNvSpPr/>
          <p:nvPr/>
        </p:nvSpPr>
        <p:spPr>
          <a:xfrm rot="5400000">
            <a:off x="9022604" y="374460"/>
            <a:ext cx="105410" cy="2922520"/>
          </a:xfrm>
          <a:prstGeom prst="leftBrace">
            <a:avLst/>
          </a:prstGeom>
          <a:ln>
            <a:solidFill>
              <a:srgbClr val="D38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E79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52" y="2172730"/>
            <a:ext cx="1120000" cy="25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937" y="2172730"/>
            <a:ext cx="960822" cy="25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54" y="2172730"/>
            <a:ext cx="905625" cy="25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45" y="2172730"/>
            <a:ext cx="728438" cy="2520000"/>
          </a:xfrm>
          <a:prstGeom prst="rect">
            <a:avLst/>
          </a:prstGeom>
        </p:spPr>
      </p:pic>
      <p:sp>
        <p:nvSpPr>
          <p:cNvPr id="23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418211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6" y="6255384"/>
            <a:ext cx="1638753" cy="5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113109" y="3569422"/>
            <a:ext cx="2729858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i="1" dirty="0">
                <a:cs typeface="Arial" panose="020B0604020202020204" pitchFamily="34" charset="0"/>
              </a:rPr>
              <a:t>        </a:t>
            </a:r>
            <a:r>
              <a:rPr lang="en-GB" sz="1200" i="1" dirty="0">
                <a:cs typeface="Arial" panose="020B0604020202020204" pitchFamily="34" charset="0"/>
              </a:rPr>
              <a:t>Regulation on </a:t>
            </a:r>
            <a:r>
              <a:rPr lang="en-GB" sz="1200" b="1" i="1" dirty="0">
                <a:solidFill>
                  <a:srgbClr val="FA571F"/>
                </a:solidFill>
                <a:cs typeface="Arial" panose="020B0604020202020204" pitchFamily="34" charset="0"/>
              </a:rPr>
              <a:t>Spirits &amp; Liqueurs </a:t>
            </a:r>
            <a:r>
              <a:rPr lang="en-GB" sz="1200" i="1" dirty="0">
                <a:cs typeface="Arial" panose="020B0604020202020204" pitchFamily="34" charset="0"/>
              </a:rPr>
              <a:t>is specific and varies greatly depending on the country. We highly recommend you to check in details the regulation specific to your market regarding the use of flavours in these products.</a:t>
            </a:r>
          </a:p>
        </p:txBody>
      </p:sp>
      <p:pic>
        <p:nvPicPr>
          <p:cNvPr id="6148" name="Picture 4" descr="RÃ©sultat de recherche d'images pour &quot;picto point d'exclam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50" y="3635958"/>
            <a:ext cx="164329" cy="1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27334"/>
              </p:ext>
            </p:extLst>
          </p:nvPr>
        </p:nvGraphicFramePr>
        <p:xfrm>
          <a:off x="1380744" y="1508128"/>
          <a:ext cx="6853093" cy="394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00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GB" sz="1900" b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MARKET</a:t>
                      </a:r>
                      <a:endParaRPr lang="en-GB" sz="1900" b="1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700" b="1" u="none" strike="noStrike" noProof="0" dirty="0">
                          <a:solidFill>
                            <a:srgbClr val="F7927B"/>
                          </a:solidFill>
                          <a:effectLst/>
                          <a:latin typeface="Century Gothic" panose="020B0502020202020204" pitchFamily="34" charset="0"/>
                        </a:rPr>
                        <a:t>Definition</a:t>
                      </a:r>
                      <a:endParaRPr lang="en-GB" sz="1700" b="1" i="0" u="none" strike="noStrike" noProof="0" dirty="0">
                        <a:solidFill>
                          <a:srgbClr val="F7927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u="none" strike="noStrike" noProof="0" dirty="0">
                          <a:solidFill>
                            <a:srgbClr val="F7927B"/>
                          </a:solidFill>
                          <a:effectLst/>
                          <a:latin typeface="Century Gothic" panose="020B0502020202020204" pitchFamily="34" charset="0"/>
                        </a:rPr>
                        <a:t>Market overview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4-5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pPr algn="r" fontAlgn="ctr"/>
                      <a:endParaRPr lang="en-GB" sz="1700" b="1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u="none" strike="noStrike" noProof="0" dirty="0">
                          <a:solidFill>
                            <a:srgbClr val="F7927B"/>
                          </a:solidFill>
                          <a:effectLst/>
                          <a:latin typeface="Century Gothic" panose="020B0502020202020204" pitchFamily="34" charset="0"/>
                        </a:rPr>
                        <a:t>Top flavours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00">
                <a:tc rowSpan="4">
                  <a:txBody>
                    <a:bodyPr/>
                    <a:lstStyle/>
                    <a:p>
                      <a:pPr algn="r"/>
                      <a:r>
                        <a:rPr lang="en-GB" sz="19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SPIRITS</a:t>
                      </a:r>
                      <a:endParaRPr lang="en-GB" sz="19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baseline="0" dirty="0">
                          <a:solidFill>
                            <a:srgbClr val="949AAD"/>
                          </a:solidFill>
                          <a:latin typeface="Century Gothic" panose="020B0502020202020204" pitchFamily="34" charset="0"/>
                        </a:rPr>
                        <a:t>Gin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7-9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dirty="0">
                          <a:solidFill>
                            <a:srgbClr val="949AAD"/>
                          </a:solidFill>
                          <a:latin typeface="Century Gothic" panose="020B0502020202020204" pitchFamily="34" charset="0"/>
                        </a:rPr>
                        <a:t>Vodka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10-11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dirty="0">
                          <a:solidFill>
                            <a:srgbClr val="949AAD"/>
                          </a:solidFill>
                          <a:latin typeface="Century Gothic" panose="020B0502020202020204" pitchFamily="34" charset="0"/>
                        </a:rPr>
                        <a:t>Rum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12-13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dirty="0">
                          <a:solidFill>
                            <a:srgbClr val="949AAD"/>
                          </a:solidFill>
                          <a:latin typeface="Century Gothic" panose="020B0502020202020204" pitchFamily="34" charset="0"/>
                        </a:rPr>
                        <a:t>Whisky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000">
                <a:tc rowSpan="2">
                  <a:txBody>
                    <a:bodyPr/>
                    <a:lstStyle/>
                    <a:p>
                      <a:pPr algn="r"/>
                      <a:r>
                        <a:rPr lang="en-GB" sz="1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LIQUEURS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dirty="0">
                          <a:solidFill>
                            <a:srgbClr val="D383A1"/>
                          </a:solidFill>
                          <a:latin typeface="Century Gothic" panose="020B0502020202020204" pitchFamily="34" charset="0"/>
                        </a:rPr>
                        <a:t>Gin </a:t>
                      </a: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383A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based </a:t>
                      </a:r>
                      <a:endParaRPr lang="en-GB" sz="1700" b="0" dirty="0">
                        <a:solidFill>
                          <a:srgbClr val="D383A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15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000">
                <a:tc vMerge="1"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rgbClr val="625E5E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700" b="1" dirty="0">
                          <a:solidFill>
                            <a:srgbClr val="D383A1"/>
                          </a:solidFill>
                          <a:latin typeface="Century Gothic" panose="020B0502020202020204" pitchFamily="34" charset="0"/>
                        </a:rPr>
                        <a:t>Whisky </a:t>
                      </a: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383A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based </a:t>
                      </a:r>
                      <a:endParaRPr lang="en-GB" sz="1700" b="0" dirty="0">
                        <a:solidFill>
                          <a:srgbClr val="D383A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p. 16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F79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CONTENTS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38" y="1736358"/>
            <a:ext cx="2520000" cy="16613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902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000" y="1327149"/>
            <a:ext cx="11520000" cy="1615827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50" dirty="0">
                <a:solidFill>
                  <a:prstClr val="white"/>
                </a:solidFill>
              </a:rPr>
              <a:t>The </a:t>
            </a:r>
            <a:r>
              <a:rPr lang="en-GB" sz="1650" b="1" u="sng" dirty="0">
                <a:solidFill>
                  <a:prstClr val="white"/>
                </a:solidFill>
              </a:rPr>
              <a:t>SPIRITS</a:t>
            </a:r>
            <a:r>
              <a:rPr lang="en-GB" sz="1650" dirty="0">
                <a:solidFill>
                  <a:prstClr val="white"/>
                </a:solidFill>
              </a:rPr>
              <a:t> category </a:t>
            </a:r>
            <a:r>
              <a:rPr lang="en-GB" sz="1400" dirty="0">
                <a:solidFill>
                  <a:prstClr val="white"/>
                </a:solidFill>
              </a:rPr>
              <a:t>(also called “</a:t>
            </a:r>
            <a:r>
              <a:rPr lang="en-GB" sz="1400" u="sng" dirty="0">
                <a:solidFill>
                  <a:prstClr val="white"/>
                </a:solidFill>
              </a:rPr>
              <a:t>Liquors</a:t>
            </a:r>
            <a:r>
              <a:rPr lang="en-GB" sz="1400" dirty="0">
                <a:solidFill>
                  <a:prstClr val="white"/>
                </a:solidFill>
              </a:rPr>
              <a:t>”) </a:t>
            </a:r>
            <a:r>
              <a:rPr lang="en-GB" sz="1650" dirty="0">
                <a:solidFill>
                  <a:prstClr val="white"/>
                </a:solidFill>
              </a:rPr>
              <a:t>designates a wide range of alcoholic beverages produced by </a:t>
            </a:r>
            <a:r>
              <a:rPr lang="en-GB" sz="1650" b="1" dirty="0">
                <a:solidFill>
                  <a:prstClr val="white"/>
                </a:solidFill>
              </a:rPr>
              <a:t>DISTILLATION</a:t>
            </a:r>
            <a:r>
              <a:rPr lang="en-GB" sz="1650" dirty="0">
                <a:solidFill>
                  <a:prstClr val="white"/>
                </a:solidFill>
              </a:rPr>
              <a:t> of fermented raw materials: grains, fruits or flowers. </a:t>
            </a:r>
          </a:p>
          <a:p>
            <a:pPr algn="ctr">
              <a:lnSpc>
                <a:spcPct val="150000"/>
              </a:lnSpc>
            </a:pPr>
            <a:r>
              <a:rPr lang="en-GB" sz="1650" dirty="0">
                <a:solidFill>
                  <a:prstClr val="white"/>
                </a:solidFill>
              </a:rPr>
              <a:t>The category includes : </a:t>
            </a:r>
            <a:r>
              <a:rPr lang="en-GB" sz="1650" b="1" dirty="0">
                <a:solidFill>
                  <a:prstClr val="white"/>
                </a:solidFill>
              </a:rPr>
              <a:t>VODKA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GIN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WHISKY</a:t>
            </a:r>
            <a:r>
              <a:rPr lang="en-GB" sz="1650" dirty="0">
                <a:solidFill>
                  <a:prstClr val="white"/>
                </a:solidFill>
              </a:rPr>
              <a:t> , </a:t>
            </a:r>
            <a:r>
              <a:rPr lang="en-GB" sz="1650" b="1" dirty="0">
                <a:solidFill>
                  <a:prstClr val="white"/>
                </a:solidFill>
              </a:rPr>
              <a:t>RUM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TEQUILA</a:t>
            </a:r>
            <a:r>
              <a:rPr lang="en-GB" sz="1650" dirty="0">
                <a:solidFill>
                  <a:prstClr val="white"/>
                </a:solidFill>
              </a:rPr>
              <a:t> and </a:t>
            </a:r>
            <a:r>
              <a:rPr lang="en-GB" sz="1650" b="1" dirty="0">
                <a:solidFill>
                  <a:prstClr val="white"/>
                </a:solidFill>
              </a:rPr>
              <a:t>BRANDY</a:t>
            </a:r>
            <a:r>
              <a:rPr lang="en-GB" sz="1650" dirty="0">
                <a:solidFill>
                  <a:prstClr val="white"/>
                </a:solidFill>
              </a:rPr>
              <a:t> with </a:t>
            </a:r>
            <a:r>
              <a:rPr lang="en-GB" sz="1650" b="1" dirty="0">
                <a:solidFill>
                  <a:prstClr val="white"/>
                </a:solidFill>
              </a:rPr>
              <a:t>ABV</a:t>
            </a:r>
            <a:r>
              <a:rPr lang="en-GB" sz="1650" dirty="0">
                <a:solidFill>
                  <a:prstClr val="white"/>
                </a:solidFill>
              </a:rPr>
              <a:t>*</a:t>
            </a:r>
            <a:r>
              <a:rPr lang="en-GB" sz="1650" i="1" dirty="0">
                <a:solidFill>
                  <a:prstClr val="white"/>
                </a:solidFill>
              </a:rPr>
              <a:t> </a:t>
            </a:r>
            <a:r>
              <a:rPr lang="en-GB" sz="1650" dirty="0">
                <a:solidFill>
                  <a:prstClr val="white"/>
                </a:solidFill>
              </a:rPr>
              <a:t>levels between </a:t>
            </a:r>
            <a:r>
              <a:rPr lang="en-GB" sz="1650" b="1" dirty="0">
                <a:solidFill>
                  <a:prstClr val="white"/>
                </a:solidFill>
              </a:rPr>
              <a:t>35%</a:t>
            </a:r>
            <a:r>
              <a:rPr lang="en-GB" sz="1650" dirty="0">
                <a:solidFill>
                  <a:prstClr val="white"/>
                </a:solidFill>
              </a:rPr>
              <a:t> and up to </a:t>
            </a:r>
            <a:r>
              <a:rPr lang="en-GB" sz="1650" b="1" dirty="0">
                <a:solidFill>
                  <a:prstClr val="white"/>
                </a:solidFill>
              </a:rPr>
              <a:t>60%</a:t>
            </a:r>
            <a:r>
              <a:rPr lang="en-GB" sz="1650" dirty="0">
                <a:solidFill>
                  <a:prstClr val="white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1650" b="1" dirty="0">
                <a:solidFill>
                  <a:prstClr val="white"/>
                </a:solidFill>
              </a:rPr>
              <a:t>FRUITS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HERBS</a:t>
            </a:r>
            <a:r>
              <a:rPr lang="en-GB" sz="1650" dirty="0">
                <a:solidFill>
                  <a:prstClr val="white"/>
                </a:solidFill>
              </a:rPr>
              <a:t> and </a:t>
            </a:r>
            <a:r>
              <a:rPr lang="en-GB" sz="1650" b="1" dirty="0">
                <a:solidFill>
                  <a:prstClr val="white"/>
                </a:solidFill>
              </a:rPr>
              <a:t>PLANTS INFUSIONS </a:t>
            </a:r>
            <a:r>
              <a:rPr lang="en-GB" sz="1650" dirty="0">
                <a:solidFill>
                  <a:prstClr val="white"/>
                </a:solidFill>
              </a:rPr>
              <a:t>are commonly used to flavour and give a twist to traditional recipes</a:t>
            </a:r>
            <a:r>
              <a:rPr lang="en-GB" sz="16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00" y="3781930"/>
            <a:ext cx="11520000" cy="1996700"/>
          </a:xfrm>
          <a:prstGeom prst="rect">
            <a:avLst/>
          </a:prstGeom>
          <a:solidFill>
            <a:srgbClr val="D383A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50" dirty="0">
                <a:solidFill>
                  <a:prstClr val="white"/>
                </a:solidFill>
              </a:rPr>
              <a:t>A </a:t>
            </a:r>
            <a:r>
              <a:rPr lang="en-GB" sz="1650" b="1" u="sng" dirty="0">
                <a:solidFill>
                  <a:prstClr val="white"/>
                </a:solidFill>
              </a:rPr>
              <a:t>LIQUEUR</a:t>
            </a:r>
            <a:r>
              <a:rPr lang="en-GB" sz="1650" dirty="0">
                <a:solidFill>
                  <a:prstClr val="white"/>
                </a:solidFill>
              </a:rPr>
              <a:t> is a </a:t>
            </a:r>
            <a:r>
              <a:rPr lang="en-GB" sz="1650" b="1" dirty="0">
                <a:solidFill>
                  <a:prstClr val="white"/>
                </a:solidFill>
              </a:rPr>
              <a:t>SWEET</a:t>
            </a:r>
            <a:r>
              <a:rPr lang="en-GB" sz="1650" dirty="0">
                <a:solidFill>
                  <a:prstClr val="white"/>
                </a:solidFill>
              </a:rPr>
              <a:t> and </a:t>
            </a:r>
            <a:r>
              <a:rPr lang="en-GB" sz="1650" b="1" dirty="0">
                <a:solidFill>
                  <a:prstClr val="white"/>
                </a:solidFill>
              </a:rPr>
              <a:t>FLAVOURED</a:t>
            </a:r>
            <a:r>
              <a:rPr lang="en-GB" sz="1650" dirty="0">
                <a:solidFill>
                  <a:prstClr val="white"/>
                </a:solidFill>
              </a:rPr>
              <a:t> distilled spirit. Liqueurs are commonly flavoured with </a:t>
            </a:r>
            <a:r>
              <a:rPr lang="en-GB" sz="1650" b="1" dirty="0">
                <a:solidFill>
                  <a:prstClr val="white"/>
                </a:solidFill>
              </a:rPr>
              <a:t>HERBS</a:t>
            </a:r>
            <a:r>
              <a:rPr lang="en-GB" sz="1650" dirty="0">
                <a:solidFill>
                  <a:prstClr val="white"/>
                </a:solidFill>
              </a:rPr>
              <a:t> and </a:t>
            </a:r>
            <a:r>
              <a:rPr lang="en-GB" sz="1650" b="1" dirty="0">
                <a:solidFill>
                  <a:prstClr val="white"/>
                </a:solidFill>
              </a:rPr>
              <a:t>SPICES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CREAM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FRUITS</a:t>
            </a:r>
            <a:r>
              <a:rPr lang="en-GB" sz="1650" dirty="0">
                <a:solidFill>
                  <a:prstClr val="white"/>
                </a:solidFill>
              </a:rPr>
              <a:t>, </a:t>
            </a:r>
            <a:r>
              <a:rPr lang="en-GB" sz="1650" b="1" dirty="0">
                <a:solidFill>
                  <a:prstClr val="white"/>
                </a:solidFill>
              </a:rPr>
              <a:t>FLOWERS</a:t>
            </a:r>
            <a:r>
              <a:rPr lang="en-GB" sz="1650" dirty="0">
                <a:solidFill>
                  <a:prstClr val="white"/>
                </a:solidFill>
              </a:rPr>
              <a:t> or </a:t>
            </a:r>
            <a:r>
              <a:rPr lang="en-GB" sz="1650" b="1" dirty="0">
                <a:solidFill>
                  <a:prstClr val="white"/>
                </a:solidFill>
              </a:rPr>
              <a:t>NUTS</a:t>
            </a:r>
            <a:r>
              <a:rPr lang="en-GB" sz="1650" dirty="0">
                <a:solidFill>
                  <a:prstClr val="white"/>
                </a:solidFill>
              </a:rPr>
              <a:t>. In most cases, liqueurs are rather </a:t>
            </a:r>
            <a:r>
              <a:rPr lang="en-GB" sz="1650" b="1" dirty="0">
                <a:solidFill>
                  <a:prstClr val="white"/>
                </a:solidFill>
              </a:rPr>
              <a:t>SWEET</a:t>
            </a:r>
            <a:r>
              <a:rPr lang="en-GB" sz="1650" dirty="0">
                <a:solidFill>
                  <a:prstClr val="white"/>
                </a:solidFill>
              </a:rPr>
              <a:t>,</a:t>
            </a:r>
            <a:r>
              <a:rPr lang="en-GB" sz="1650" b="1" dirty="0">
                <a:solidFill>
                  <a:prstClr val="white"/>
                </a:solidFill>
              </a:rPr>
              <a:t> SYRUPY</a:t>
            </a:r>
            <a:r>
              <a:rPr lang="en-GB" sz="1650" dirty="0">
                <a:solidFill>
                  <a:prstClr val="white"/>
                </a:solidFill>
              </a:rPr>
              <a:t> and </a:t>
            </a:r>
            <a:r>
              <a:rPr lang="en-GB" sz="1650" b="1" dirty="0">
                <a:solidFill>
                  <a:prstClr val="white"/>
                </a:solidFill>
              </a:rPr>
              <a:t>RARELY AGED</a:t>
            </a:r>
            <a:r>
              <a:rPr lang="en-GB" sz="1650" dirty="0">
                <a:solidFill>
                  <a:prstClr val="white"/>
                </a:solidFill>
              </a:rPr>
              <a:t>. They usually have a much lower alcohol content, often between </a:t>
            </a:r>
            <a:r>
              <a:rPr lang="en-GB" sz="1650" b="1" dirty="0">
                <a:solidFill>
                  <a:prstClr val="white"/>
                </a:solidFill>
              </a:rPr>
              <a:t>15-30% ABV</a:t>
            </a:r>
            <a:r>
              <a:rPr lang="en-GB" sz="1650" dirty="0">
                <a:solidFill>
                  <a:prstClr val="white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1650" dirty="0">
                <a:solidFill>
                  <a:prstClr val="white"/>
                </a:solidFill>
              </a:rPr>
              <a:t>Today, with many of the traditional spirits such as vodka being flavoured, it has become rather difficult for many to distinguish between </a:t>
            </a:r>
            <a:r>
              <a:rPr lang="en-GB" sz="1650" b="1" dirty="0">
                <a:solidFill>
                  <a:prstClr val="white"/>
                </a:solidFill>
              </a:rPr>
              <a:t>SPIRITS </a:t>
            </a:r>
            <a:r>
              <a:rPr lang="en-GB" sz="1650" dirty="0">
                <a:solidFill>
                  <a:prstClr val="white"/>
                </a:solidFill>
              </a:rPr>
              <a:t>and</a:t>
            </a:r>
            <a:r>
              <a:rPr lang="en-GB" sz="1650" b="1" dirty="0">
                <a:solidFill>
                  <a:prstClr val="white"/>
                </a:solidFill>
              </a:rPr>
              <a:t> LIQUEURS</a:t>
            </a:r>
            <a:r>
              <a:rPr lang="en-GB" sz="1650" dirty="0">
                <a:solidFill>
                  <a:schemeClr val="bg1"/>
                </a:solidFill>
              </a:rPr>
              <a:t>.</a:t>
            </a:r>
            <a:endParaRPr lang="en-GB" sz="165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2320" y="774533"/>
            <a:ext cx="11273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949AAD"/>
                </a:solidFill>
              </a:rPr>
              <a:t>SPIRITS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8362" y="3221604"/>
            <a:ext cx="14752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D383A1"/>
                </a:solidFill>
              </a:rPr>
              <a:t>LIQUEURS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F79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99613" y="642834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prstClr val="black"/>
                </a:solidFill>
              </a:rPr>
              <a:t>*</a:t>
            </a:r>
            <a:r>
              <a:rPr lang="en-GB" sz="1200" i="1" dirty="0">
                <a:solidFill>
                  <a:prstClr val="black"/>
                </a:solidFill>
              </a:rPr>
              <a:t>Alcohol By Volume (%) </a:t>
            </a:r>
          </a:p>
        </p:txBody>
      </p:sp>
    </p:spTree>
    <p:extLst>
      <p:ext uri="{BB962C8B-B14F-4D97-AF65-F5344CB8AC3E}">
        <p14:creationId xmlns:p14="http://schemas.microsoft.com/office/powerpoint/2010/main" val="55061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000" y="933648"/>
            <a:ext cx="115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444444"/>
                </a:solidFill>
              </a:rPr>
              <a:t>According to a </a:t>
            </a:r>
            <a:r>
              <a:rPr lang="en-US" b="1" i="1" dirty="0">
                <a:solidFill>
                  <a:srgbClr val="444444"/>
                </a:solidFill>
              </a:rPr>
              <a:t>“Statista” report, </a:t>
            </a:r>
            <a:r>
              <a:rPr lang="en-US" b="1" dirty="0">
                <a:solidFill>
                  <a:srgbClr val="444444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worldwide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F7927B"/>
                </a:solidFill>
              </a:rPr>
              <a:t>SPIRITS &amp; LIQUEURS MARKET</a:t>
            </a:r>
            <a:r>
              <a:rPr lang="en-US" b="1" dirty="0">
                <a:solidFill>
                  <a:srgbClr val="F7927B"/>
                </a:solidFill>
              </a:rPr>
              <a:t> </a:t>
            </a:r>
            <a:r>
              <a:rPr lang="en-US" b="1" dirty="0">
                <a:solidFill>
                  <a:srgbClr val="444444"/>
                </a:solidFill>
              </a:rPr>
              <a:t>is expected to grow annually by </a:t>
            </a:r>
            <a:r>
              <a:rPr lang="en-US" b="1" dirty="0">
                <a:solidFill>
                  <a:srgbClr val="F7927B"/>
                </a:solidFill>
              </a:rPr>
              <a:t>3.2%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444444"/>
                </a:solidFill>
              </a:rPr>
              <a:t>over the forecast period 2019 – 2023. Revenue amounts to </a:t>
            </a:r>
            <a:r>
              <a:rPr lang="en-US" b="1" dirty="0">
                <a:solidFill>
                  <a:srgbClr val="F7927B"/>
                </a:solidFill>
              </a:rPr>
              <a:t>€392 bn in 2019 </a:t>
            </a:r>
            <a:r>
              <a:rPr lang="en-US" b="1" dirty="0">
                <a:solidFill>
                  <a:srgbClr val="444444"/>
                </a:solidFill>
              </a:rPr>
              <a:t>and should reach </a:t>
            </a:r>
            <a:r>
              <a:rPr lang="en-US" b="1" dirty="0">
                <a:solidFill>
                  <a:srgbClr val="F7927B"/>
                </a:solidFill>
              </a:rPr>
              <a:t>€445 bn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7927B"/>
                </a:solidFill>
              </a:rPr>
              <a:t>in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7927B"/>
                </a:solidFill>
              </a:rPr>
              <a:t>2023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444444"/>
                </a:solidFill>
              </a:rPr>
              <a:t>. The average </a:t>
            </a:r>
            <a:r>
              <a:rPr lang="en-US" b="1" dirty="0">
                <a:solidFill>
                  <a:srgbClr val="F7927B"/>
                </a:solidFill>
              </a:rPr>
              <a:t>PER CAPITA CONSUMPTION </a:t>
            </a:r>
            <a:r>
              <a:rPr lang="en-US" b="1" dirty="0">
                <a:solidFill>
                  <a:srgbClr val="444444"/>
                </a:solidFill>
              </a:rPr>
              <a:t>stands at 4.5 L in 2019. </a:t>
            </a:r>
          </a:p>
          <a:p>
            <a:pPr algn="ctr" fontAlgn="base"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F7927B"/>
                </a:solidFill>
              </a:rPr>
              <a:t>LIQUEURS</a:t>
            </a:r>
            <a:r>
              <a:rPr lang="en-US" b="1" dirty="0">
                <a:solidFill>
                  <a:prstClr val="black"/>
                </a:solidFill>
              </a:rPr>
              <a:t> is the biggest subsegment of the spirits category </a:t>
            </a:r>
            <a:r>
              <a:rPr lang="en-US" sz="1600" dirty="0">
                <a:solidFill>
                  <a:prstClr val="black"/>
                </a:solidFill>
              </a:rPr>
              <a:t>(€187 bn in 2019)</a:t>
            </a:r>
            <a:r>
              <a:rPr lang="en-US" b="1" dirty="0">
                <a:solidFill>
                  <a:prstClr val="black"/>
                </a:solidFill>
              </a:rPr>
              <a:t>, followed by </a:t>
            </a:r>
            <a:r>
              <a:rPr lang="en-US" b="1" dirty="0">
                <a:solidFill>
                  <a:srgbClr val="F7927B"/>
                </a:solidFill>
              </a:rPr>
              <a:t>WHISKY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(€76 bn in 2019) </a:t>
            </a:r>
            <a:r>
              <a:rPr lang="en-US" b="1" dirty="0">
                <a:solidFill>
                  <a:prstClr val="black"/>
                </a:solidFill>
              </a:rPr>
              <a:t>in second position and </a:t>
            </a:r>
            <a:r>
              <a:rPr lang="en-US" b="1" dirty="0">
                <a:solidFill>
                  <a:srgbClr val="F7927B"/>
                </a:solidFill>
              </a:rPr>
              <a:t>BRANDY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(€60 bn in 2019) </a:t>
            </a:r>
            <a:r>
              <a:rPr lang="en-US" b="1" dirty="0">
                <a:solidFill>
                  <a:prstClr val="black"/>
                </a:solidFill>
              </a:rPr>
              <a:t>in third position</a:t>
            </a:r>
            <a:r>
              <a:rPr lang="en-US" b="1" dirty="0">
                <a:solidFill>
                  <a:srgbClr val="444444"/>
                </a:solidFill>
              </a:rPr>
              <a:t>.</a:t>
            </a:r>
            <a:r>
              <a:rPr lang="en-US" b="1" i="1" dirty="0">
                <a:solidFill>
                  <a:srgbClr val="444444"/>
                </a:solidFill>
              </a:rPr>
              <a:t> </a:t>
            </a:r>
          </a:p>
          <a:p>
            <a:pPr algn="ctr" fontAlgn="base"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444444"/>
                </a:solidFill>
              </a:rPr>
              <a:t>Consumption of liqueurs in </a:t>
            </a:r>
            <a:r>
              <a:rPr lang="en-US" b="1" dirty="0">
                <a:solidFill>
                  <a:srgbClr val="F7927B"/>
                </a:solidFill>
              </a:rPr>
              <a:t>ASIA-PACIFIC</a:t>
            </a:r>
            <a:r>
              <a:rPr lang="en-US" b="1" dirty="0">
                <a:solidFill>
                  <a:srgbClr val="444444"/>
                </a:solidFill>
              </a:rPr>
              <a:t> is expected to increase due to the growing young adult population and the growing consumption of high-quality liqueurs. However, </a:t>
            </a:r>
            <a:r>
              <a:rPr lang="en-US" b="1" dirty="0">
                <a:solidFill>
                  <a:srgbClr val="F7927B"/>
                </a:solidFill>
              </a:rPr>
              <a:t>EUROPE</a:t>
            </a:r>
            <a:r>
              <a:rPr lang="en-US" b="1" dirty="0">
                <a:solidFill>
                  <a:srgbClr val="444444"/>
                </a:solidFill>
              </a:rPr>
              <a:t> is predicted to be the fastest growing region.</a:t>
            </a:r>
          </a:p>
          <a:p>
            <a:pPr algn="ctr" fontAlgn="base">
              <a:lnSpc>
                <a:spcPct val="150000"/>
              </a:lnSpc>
            </a:pPr>
            <a:r>
              <a:rPr lang="en-US" b="1" dirty="0">
                <a:solidFill>
                  <a:srgbClr val="444444"/>
                </a:solidFill>
              </a:rPr>
              <a:t>Escalation of better-for-you drinks market, fueled by </a:t>
            </a:r>
            <a:r>
              <a:rPr lang="en-US" b="1" dirty="0">
                <a:solidFill>
                  <a:srgbClr val="F7927B"/>
                </a:solidFill>
              </a:rPr>
              <a:t>HEALTH CONCERNS </a:t>
            </a:r>
            <a:r>
              <a:rPr lang="en-US" b="1" dirty="0">
                <a:solidFill>
                  <a:srgbClr val="444444"/>
                </a:solidFill>
              </a:rPr>
              <a:t>should restrict the market growth in the future. Introduction of </a:t>
            </a:r>
            <a:r>
              <a:rPr lang="en-US" b="1" dirty="0">
                <a:solidFill>
                  <a:srgbClr val="F7927B"/>
                </a:solidFill>
              </a:rPr>
              <a:t>HEALTHIER VARIETIES </a:t>
            </a:r>
            <a:r>
              <a:rPr lang="en-US" b="1" dirty="0">
                <a:solidFill>
                  <a:srgbClr val="444444"/>
                </a:solidFill>
              </a:rPr>
              <a:t>of spirits and liqueurs is expected to offer </a:t>
            </a:r>
            <a:r>
              <a:rPr lang="en-US" b="1" dirty="0">
                <a:solidFill>
                  <a:srgbClr val="F7927B"/>
                </a:solidFill>
              </a:rPr>
              <a:t>LUCRATIVE OPPORTUNITIES </a:t>
            </a:r>
            <a:r>
              <a:rPr lang="en-US" b="1" dirty="0">
                <a:solidFill>
                  <a:srgbClr val="444444"/>
                </a:solidFill>
              </a:rPr>
              <a:t>for market players.</a:t>
            </a:r>
          </a:p>
        </p:txBody>
      </p:sp>
      <p:pic>
        <p:nvPicPr>
          <p:cNvPr id="10" name="Picture 2" descr="RÃ©sultat de recherche d'images pour &quot;shot of liqueur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4000"/>
          <a:stretch/>
        </p:blipFill>
        <p:spPr bwMode="auto">
          <a:xfrm>
            <a:off x="393699" y="6043129"/>
            <a:ext cx="1368102" cy="6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fr-FR" sz="10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www.expressions-aromatiques.com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F79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MARKET OVERVIEW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19192" y="5878615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b="1" i="1" u="sng" dirty="0">
                <a:solidFill>
                  <a:prstClr val="black"/>
                </a:solidFill>
              </a:rPr>
              <a:t>Sources</a:t>
            </a:r>
            <a:r>
              <a:rPr lang="en-US" sz="1050" i="1" dirty="0">
                <a:solidFill>
                  <a:prstClr val="black"/>
                </a:solidFill>
              </a:rPr>
              <a:t> : Statista – Spirits Worldwide 2019-2023</a:t>
            </a:r>
          </a:p>
          <a:p>
            <a:pPr algn="r"/>
            <a:r>
              <a:rPr lang="en-US" sz="1050" i="1" dirty="0">
                <a:solidFill>
                  <a:prstClr val="black"/>
                </a:solidFill>
              </a:rPr>
              <a:t>Allied Market Research - Global Opportunity Analysis and Industry Forecast, 2017-2023</a:t>
            </a:r>
            <a:endParaRPr lang="fr-FR" sz="105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3491" y="913844"/>
            <a:ext cx="7385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333333"/>
                </a:solidFill>
              </a:rPr>
              <a:t>SOME OF THE LARGEST ALCOHOLIC BEVERAGES COMPANIES</a:t>
            </a:r>
            <a:endParaRPr lang="en-GB" sz="900" b="1" dirty="0">
              <a:solidFill>
                <a:srgbClr val="33333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616" y="1851327"/>
            <a:ext cx="2173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Anheuser-Busch </a:t>
            </a:r>
            <a:r>
              <a:rPr lang="en-GB" sz="1600" b="1" dirty="0" err="1">
                <a:solidFill>
                  <a:srgbClr val="333333"/>
                </a:solidFill>
              </a:rPr>
              <a:t>InBev</a:t>
            </a:r>
            <a:endParaRPr lang="en-GB" sz="1600" b="1" dirty="0">
              <a:solidFill>
                <a:srgbClr val="333333"/>
              </a:solidFill>
            </a:endParaRP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(Belgium)</a:t>
            </a:r>
            <a:r>
              <a:rPr lang="en-GB" sz="1600" b="1" dirty="0">
                <a:solidFill>
                  <a:srgbClr val="333333"/>
                </a:solidFill>
              </a:rPr>
              <a:t>  </a:t>
            </a:r>
          </a:p>
        </p:txBody>
      </p:sp>
      <p:pic>
        <p:nvPicPr>
          <p:cNvPr id="4098" name="Picture 2" descr="RÃ©sultat de recherche d'images pour &quot;pernod ricard logo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01" y="4355347"/>
            <a:ext cx="1089987" cy="4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Diageo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298" y="3070737"/>
            <a:ext cx="872392" cy="4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Ã©sultat de recherche d'images pour &quot;Kweichow Moutai Logo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27" y="4320599"/>
            <a:ext cx="495135" cy="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F79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MARKET OVERVIEW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919615" y="3014623"/>
            <a:ext cx="2173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Kirin Holdings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(Japan)</a:t>
            </a:r>
            <a:r>
              <a:rPr lang="en-GB" sz="1600" b="1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19616" y="4274996"/>
            <a:ext cx="1870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Kweichow </a:t>
            </a:r>
            <a:r>
              <a:rPr lang="en-GB" sz="1600" b="1" dirty="0" err="1">
                <a:solidFill>
                  <a:srgbClr val="333333"/>
                </a:solidFill>
              </a:rPr>
              <a:t>Moutai</a:t>
            </a:r>
            <a:r>
              <a:rPr lang="en-GB" sz="1600" b="1" dirty="0">
                <a:solidFill>
                  <a:srgbClr val="333333"/>
                </a:solidFill>
              </a:rPr>
              <a:t> 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(China)</a:t>
            </a:r>
            <a:r>
              <a:rPr lang="en-GB" sz="1600" b="1" dirty="0">
                <a:solidFill>
                  <a:srgbClr val="333333"/>
                </a:solidFill>
              </a:rPr>
              <a:t>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19616" y="5522984"/>
            <a:ext cx="18704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Carlsberg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(Denmark)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70212" y="1851327"/>
            <a:ext cx="2173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Heineken Holding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(Netherlands)</a:t>
            </a:r>
            <a:r>
              <a:rPr lang="en-GB" sz="1600" b="1" dirty="0">
                <a:solidFill>
                  <a:srgbClr val="333333"/>
                </a:solidFill>
              </a:rPr>
              <a:t>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70212" y="3014623"/>
            <a:ext cx="2173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Diageo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(United-Kingdom)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70212" y="4274996"/>
            <a:ext cx="1870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Pernod Ricard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(France)</a:t>
            </a:r>
            <a:r>
              <a:rPr lang="en-GB" sz="1600" b="1" dirty="0">
                <a:solidFill>
                  <a:srgbClr val="333333"/>
                </a:solidFill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0212" y="5522984"/>
            <a:ext cx="18704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Thai Beverage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(Thailand)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42403" y="5522984"/>
            <a:ext cx="2077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Constellation Brands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(United-States)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442403" y="1851327"/>
            <a:ext cx="2173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Asahi Group Holdings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(Japan)</a:t>
            </a:r>
            <a:r>
              <a:rPr lang="en-GB" sz="1600" b="1" dirty="0">
                <a:solidFill>
                  <a:srgbClr val="333333"/>
                </a:solidFill>
              </a:rPr>
              <a:t>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42403" y="3014623"/>
            <a:ext cx="2173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Suntory Holdings 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(Japan)</a:t>
            </a:r>
            <a:r>
              <a:rPr lang="en-GB" sz="1600" b="1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442403" y="4290384"/>
            <a:ext cx="2173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6038" algn="l"/>
              </a:tabLst>
            </a:pPr>
            <a:r>
              <a:rPr lang="en-GB" sz="1600" b="1" dirty="0">
                <a:solidFill>
                  <a:srgbClr val="333333"/>
                </a:solidFill>
              </a:rPr>
              <a:t>Molson Coors Brewing</a:t>
            </a:r>
          </a:p>
          <a:p>
            <a:pPr>
              <a:tabLst>
                <a:tab pos="3856038" algn="l"/>
              </a:tabLst>
            </a:pPr>
            <a:r>
              <a:rPr lang="en-GB" sz="1400" dirty="0">
                <a:solidFill>
                  <a:srgbClr val="333333"/>
                </a:solidFill>
              </a:rPr>
              <a:t>(United-States)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39" y="3184074"/>
            <a:ext cx="1080000" cy="2458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94" y="1761065"/>
            <a:ext cx="1080000" cy="7652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94" y="1839154"/>
            <a:ext cx="1080000" cy="609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39" y="1932214"/>
            <a:ext cx="1080000" cy="42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94" y="3024860"/>
            <a:ext cx="1080000" cy="564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39" y="4405383"/>
            <a:ext cx="1080000" cy="32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94" y="5560840"/>
            <a:ext cx="1080000" cy="4782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94" y="5511983"/>
            <a:ext cx="1080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39" y="5439983"/>
            <a:ext cx="10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4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823164600"/>
              </p:ext>
            </p:extLst>
          </p:nvPr>
        </p:nvGraphicFramePr>
        <p:xfrm>
          <a:off x="3348736" y="920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F79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 FLAVOURS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63246"/>
              </p:ext>
            </p:extLst>
          </p:nvPr>
        </p:nvGraphicFramePr>
        <p:xfrm>
          <a:off x="362045" y="1731923"/>
          <a:ext cx="1960531" cy="438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6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dirty="0">
                          <a:effectLst/>
                        </a:rPr>
                        <a:t>Spices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dirty="0">
                          <a:effectLst/>
                        </a:rPr>
                        <a:t>Plants / Herbs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dirty="0">
                          <a:effectLst/>
                        </a:rPr>
                        <a:t>Lemon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dirty="0">
                          <a:effectLst/>
                        </a:rPr>
                        <a:t>Ginger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dirty="0">
                          <a:effectLst/>
                        </a:rPr>
                        <a:t>Vanilla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noProof="0" dirty="0">
                          <a:effectLst/>
                        </a:rPr>
                        <a:t>Raspberry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Passion fruit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Orange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Strawberry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Pineapple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Grapefruit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Citrus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Coffee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Hemp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>
                          <a:effectLst/>
                        </a:rPr>
                        <a:t>Peach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2045" y="1673320"/>
            <a:ext cx="1960531" cy="4500000"/>
          </a:xfrm>
          <a:prstGeom prst="rect">
            <a:avLst/>
          </a:prstGeom>
          <a:noFill/>
          <a:ln>
            <a:solidFill>
              <a:srgbClr val="F79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62045" y="834018"/>
            <a:ext cx="1960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7927B"/>
                </a:solidFill>
              </a:rPr>
              <a:t>TOP FLAVOURS</a:t>
            </a:r>
          </a:p>
          <a:p>
            <a:r>
              <a:rPr lang="en-GB" sz="1400" i="1" dirty="0"/>
              <a:t>Innovative launches</a:t>
            </a:r>
          </a:p>
          <a:p>
            <a:r>
              <a:rPr lang="en-GB" sz="1400" b="1" dirty="0"/>
              <a:t>2019-2020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196721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GIN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4140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897766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2978" y="1896611"/>
            <a:ext cx="2812748" cy="432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04140" y="4724199"/>
            <a:ext cx="2812748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DALE MCQUEEN 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05/2020) 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Gin made with butterfly pea flower. When tonic water is added, colour changes (blue to pink). ABV = 37.5%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MIXED BERRIES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86509" y="4839615"/>
            <a:ext cx="254568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GORDON'S</a:t>
            </a:r>
          </a:p>
          <a:p>
            <a:pPr algn="ctr"/>
            <a:r>
              <a:rPr lang="en-GB" sz="1100" dirty="0">
                <a:latin typeface="+mj-lt"/>
              </a:rPr>
              <a:t>(United-Kingdom – 03/2020)</a:t>
            </a:r>
          </a:p>
          <a:p>
            <a:pPr algn="ctr">
              <a:spcAft>
                <a:spcPts val="600"/>
              </a:spcAft>
            </a:pPr>
            <a:r>
              <a:rPr lang="en-GB" sz="1100" i="1" dirty="0">
                <a:latin typeface="+mj-lt"/>
              </a:rPr>
              <a:t>Diageo UK ltd. 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GB" sz="1300" dirty="0"/>
              <a:t>Fruit flavoured gin. ABV = 37.5%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WHITE PEACH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19" y="846517"/>
            <a:ext cx="1176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rgbClr val="949AAD"/>
                </a:solidFill>
              </a:rPr>
              <a:t>GIN</a:t>
            </a:r>
            <a:r>
              <a:rPr lang="en-GB" b="1" dirty="0">
                <a:solidFill>
                  <a:prstClr val="black"/>
                </a:solidFill>
              </a:rPr>
              <a:t> is a flavoured </a:t>
            </a:r>
            <a:r>
              <a:rPr lang="en-GB" b="1" dirty="0">
                <a:solidFill>
                  <a:srgbClr val="949AAD"/>
                </a:solidFill>
              </a:rPr>
              <a:t>EAU DE VIE </a:t>
            </a:r>
            <a:r>
              <a:rPr lang="en-GB" b="1" dirty="0">
                <a:solidFill>
                  <a:prstClr val="black"/>
                </a:solidFill>
              </a:rPr>
              <a:t>made by infusion or maceration of the spirit with spices, aromatic plants and herbs. The </a:t>
            </a:r>
            <a:r>
              <a:rPr lang="en-GB" b="1" dirty="0">
                <a:solidFill>
                  <a:srgbClr val="949AAD"/>
                </a:solidFill>
              </a:rPr>
              <a:t>JUNIPER BERRY</a:t>
            </a:r>
            <a:r>
              <a:rPr lang="en-GB" b="1" dirty="0">
                <a:solidFill>
                  <a:prstClr val="black"/>
                </a:solidFill>
              </a:rPr>
              <a:t>, from which gin takes its name, is an essential ingredient</a:t>
            </a:r>
            <a:r>
              <a:rPr lang="en-GB" b="1" dirty="0"/>
              <a:t>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99613" y="642834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*</a:t>
            </a:r>
            <a:r>
              <a:rPr lang="en-GB" sz="1200" i="1" dirty="0"/>
              <a:t>Alcohol By Volume (%)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345359" y="4824226"/>
            <a:ext cx="249647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KOPPARBERG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05/2020)</a:t>
            </a:r>
            <a:endParaRPr lang="en-GB" sz="800" dirty="0"/>
          </a:p>
          <a:p>
            <a:pPr algn="ctr"/>
            <a:r>
              <a:rPr lang="en-GB" sz="1300" dirty="0"/>
              <a:t>Fruits flavoured gin.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ABV = 37.5%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ORANGE &amp; PASSION FRUIT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77" y="2119163"/>
            <a:ext cx="1330875" cy="25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65" y="2119163"/>
            <a:ext cx="1110667" cy="252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8" y="2119163"/>
            <a:ext cx="1082813" cy="252000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46390" y="4824226"/>
            <a:ext cx="28127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ASDA EXTRA SPECIAL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09/2020) 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Gin with traditional candy flavour. Triple distillation. ABV = 40%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COLA CUBE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15" y="2119163"/>
            <a:ext cx="952875" cy="2520000"/>
          </a:xfrm>
          <a:prstGeom prst="rect">
            <a:avLst/>
          </a:prstGeom>
        </p:spPr>
      </p:pic>
      <p:sp>
        <p:nvSpPr>
          <p:cNvPr id="25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32778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GIN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1156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525017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3427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05698" y="4649373"/>
            <a:ext cx="2494133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STRANGEWAYS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09/2020)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Handcrafted gin infused with </a:t>
            </a:r>
            <a:r>
              <a:rPr lang="en-GB" sz="1300" dirty="0" err="1"/>
              <a:t>cannabidiol</a:t>
            </a:r>
            <a:r>
              <a:rPr lang="en-GB" sz="1300" dirty="0"/>
              <a:t> (CBD). Handcrafted in Manchester. ABV = 40%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CITRUS &amp; STRAWBERRY 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0" y="1927996"/>
            <a:ext cx="1068408" cy="252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71" y="1927996"/>
            <a:ext cx="863854" cy="2520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310581" y="4749400"/>
            <a:ext cx="256603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SAKURAO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(Japan – 06/2020)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1300" dirty="0"/>
              <a:t>Japanese gin made from plants grown in Hiroshima</a:t>
            </a:r>
            <a:r>
              <a:rPr lang="en-GB" sz="1300" dirty="0"/>
              <a:t>. ABV = 40% </a:t>
            </a:r>
            <a:endParaRPr lang="en-GB" sz="400" dirty="0"/>
          </a:p>
          <a:p>
            <a:pPr algn="ctr">
              <a:spcAft>
                <a:spcPts val="600"/>
              </a:spcAft>
            </a:pPr>
            <a:r>
              <a:rPr lang="en-GB" sz="1300" b="1" dirty="0">
                <a:solidFill>
                  <a:srgbClr val="D383A1"/>
                </a:solidFill>
              </a:rPr>
              <a:t>CITRUS, GREEN TEA &amp; GINGER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77059" y="4749400"/>
            <a:ext cx="248094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WHITLEY NEILL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02/2020)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1300" dirty="0"/>
              <a:t>Handcrafted flavoured gin. Limited edition. ABV = 43%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GOOSEBERRY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39" y="1927996"/>
            <a:ext cx="937125" cy="2520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9284351" y="4649373"/>
            <a:ext cx="2550901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RABBIT HOLE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(United-States – 05/2020)</a:t>
            </a:r>
            <a:endParaRPr lang="en-GB" sz="11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1300" dirty="0"/>
              <a:t>Craft gin finished in rye whisky barrels</a:t>
            </a:r>
            <a:r>
              <a:rPr lang="en-GB" sz="1300" dirty="0"/>
              <a:t>. ABV = 44.5% </a:t>
            </a:r>
            <a:endParaRPr lang="en-GB" sz="4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CITRUS, HONEYSUCKLE &amp; </a:t>
            </a:r>
          </a:p>
          <a:p>
            <a:pPr algn="ctr">
              <a:spcAft>
                <a:spcPts val="600"/>
              </a:spcAft>
            </a:pPr>
            <a:r>
              <a:rPr lang="en-GB" sz="1300" b="1" dirty="0">
                <a:solidFill>
                  <a:srgbClr val="D383A1"/>
                </a:solidFill>
              </a:rPr>
              <a:t>ELDERFLOWER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63470" y="848167"/>
            <a:ext cx="466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383A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SOPHISTICATED FLAVOURS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54" y="1927996"/>
            <a:ext cx="1116752" cy="2520000"/>
          </a:xfrm>
          <a:prstGeom prst="rect">
            <a:avLst/>
          </a:prstGeom>
        </p:spPr>
      </p:pic>
      <p:sp>
        <p:nvSpPr>
          <p:cNvPr id="27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211259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949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u="sng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SPIRITS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 :  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GIN</a:t>
            </a:r>
            <a:endParaRPr lang="en-GB" sz="2800" b="1" dirty="0">
              <a:solidFill>
                <a:prstClr val="white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pic>
        <p:nvPicPr>
          <p:cNvPr id="24" name="Picture 6" descr="RÃ©sultat de recherche d'images pour &quot;expressions aromatiques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7"/>
          <a:stretch/>
        </p:blipFill>
        <p:spPr bwMode="auto">
          <a:xfrm>
            <a:off x="0" y="0"/>
            <a:ext cx="4564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90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1650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87224" y="1525017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53427" y="1523862"/>
            <a:ext cx="2812748" cy="4680000"/>
          </a:xfrm>
          <a:prstGeom prst="rect">
            <a:avLst/>
          </a:prstGeom>
          <a:noFill/>
          <a:ln>
            <a:solidFill>
              <a:srgbClr val="94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562475" y="6551613"/>
            <a:ext cx="3067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www.expressions-aromatiques.com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7322" y="6508719"/>
            <a:ext cx="2743200" cy="3651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3806" y="84816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383A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PINK GIN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99645" y="4773356"/>
            <a:ext cx="250623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BRENTINGBY GIN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(United-Kingdom – 05/2020)</a:t>
            </a:r>
            <a:r>
              <a:rPr lang="en-GB" sz="1100" i="1" dirty="0">
                <a:latin typeface="+mj-lt"/>
              </a:rPr>
              <a:t> </a:t>
            </a:r>
          </a:p>
          <a:p>
            <a:pPr algn="ctr"/>
            <a:r>
              <a:rPr lang="en-GB" sz="1300" dirty="0"/>
              <a:t>Handcrafted gin distilled in small batches. ABV = 45%</a:t>
            </a:r>
            <a:endParaRPr lang="en-GB" sz="105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ROOIBOS &amp; BAOBAB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320706" y="4634857"/>
            <a:ext cx="247819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GIBSON'S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(France – 07/2020) – </a:t>
            </a:r>
            <a:r>
              <a:rPr lang="en-GB" sz="1100" i="1" dirty="0">
                <a:latin typeface="+mj-lt"/>
              </a:rPr>
              <a:t>La </a:t>
            </a:r>
            <a:r>
              <a:rPr lang="en-GB" sz="1100" i="1" dirty="0" err="1">
                <a:latin typeface="+mj-lt"/>
              </a:rPr>
              <a:t>Martiniquaise</a:t>
            </a:r>
            <a:endParaRPr lang="en-GB" sz="800" i="1" dirty="0"/>
          </a:p>
          <a:p>
            <a:pPr algn="ctr"/>
            <a:r>
              <a:rPr lang="en-GB" sz="1300" dirty="0"/>
              <a:t>Pink gin with natural notes of strawberries and rose petals. 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ABV = 37.5% 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STRAWBERRY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307298" y="4634857"/>
            <a:ext cx="2572601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350" b="1" dirty="0">
                <a:solidFill>
                  <a:prstClr val="black"/>
                </a:solidFill>
              </a:rPr>
              <a:t>MIRABEAU</a:t>
            </a:r>
          </a:p>
          <a:p>
            <a:pPr lvl="0" algn="ctr">
              <a:spcAft>
                <a:spcPts val="600"/>
              </a:spcAft>
            </a:pPr>
            <a:r>
              <a:rPr lang="en-GB" sz="1100" dirty="0">
                <a:solidFill>
                  <a:prstClr val="black"/>
                </a:solidFill>
                <a:latin typeface="Calibri Light" panose="020F0302020204030204"/>
              </a:rPr>
              <a:t>(France – 01/2020)</a:t>
            </a:r>
            <a:endParaRPr lang="en-GB" sz="1100" i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r>
              <a:rPr lang="en-GB" sz="1300" dirty="0"/>
              <a:t>Pink gin infused with Provençal botanicals and rosé wine. </a:t>
            </a:r>
          </a:p>
          <a:p>
            <a:pPr algn="ctr">
              <a:spcAft>
                <a:spcPts val="600"/>
              </a:spcAft>
            </a:pPr>
            <a:r>
              <a:rPr lang="en-GB" sz="1300" dirty="0"/>
              <a:t>ABV = 43%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ROSÉ WINE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82" y="1865251"/>
            <a:ext cx="980438" cy="252000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285875" y="4734884"/>
            <a:ext cx="266429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AKORI GIN</a:t>
            </a:r>
          </a:p>
          <a:p>
            <a:pPr algn="ctr">
              <a:spcAft>
                <a:spcPts val="600"/>
              </a:spcAft>
            </a:pPr>
            <a:r>
              <a:rPr lang="en-GB" sz="1100" dirty="0">
                <a:latin typeface="+mj-lt"/>
              </a:rPr>
              <a:t>(Spain – 09/2019)</a:t>
            </a:r>
            <a:r>
              <a:rPr lang="en-GB" sz="1100" i="1" dirty="0">
                <a:latin typeface="+mj-lt"/>
              </a:rPr>
              <a:t> </a:t>
            </a:r>
            <a:endParaRPr lang="en-GB" sz="800" i="1" dirty="0"/>
          </a:p>
          <a:p>
            <a:pPr algn="ctr">
              <a:spcAft>
                <a:spcPts val="600"/>
              </a:spcAft>
            </a:pPr>
            <a:r>
              <a:rPr lang="en-US" sz="1300" dirty="0"/>
              <a:t>Japanese-inspired gin in a refined bottle</a:t>
            </a:r>
            <a:r>
              <a:rPr lang="en-GB" sz="1300" dirty="0"/>
              <a:t>. ABV = 40%</a:t>
            </a:r>
            <a:endParaRPr lang="en-GB" sz="800" dirty="0"/>
          </a:p>
          <a:p>
            <a:pPr algn="ctr"/>
            <a:r>
              <a:rPr lang="en-GB" sz="1300" b="1" dirty="0">
                <a:solidFill>
                  <a:srgbClr val="D383A1"/>
                </a:solidFill>
              </a:rPr>
              <a:t>CHERRY BLOSSOM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5" y="1865251"/>
            <a:ext cx="1169438" cy="25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6" y="1865251"/>
            <a:ext cx="1614857" cy="25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6" y="1865251"/>
            <a:ext cx="1346625" cy="2520000"/>
          </a:xfrm>
          <a:prstGeom prst="rect">
            <a:avLst/>
          </a:prstGeom>
        </p:spPr>
      </p:pic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8759825" y="6524625"/>
            <a:ext cx="3067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fr-FR" sz="900" i="1" kern="0" dirty="0">
                <a:solidFill>
                  <a:srgbClr val="949AAD"/>
                </a:solidFill>
              </a:rPr>
              <a:t>Source : </a:t>
            </a:r>
            <a:r>
              <a:rPr lang="en-GB" altLang="fr-FR" sz="900" i="1" kern="0" dirty="0" err="1">
                <a:solidFill>
                  <a:srgbClr val="949AAD"/>
                </a:solidFill>
              </a:rPr>
              <a:t>ProtéinesXTC</a:t>
            </a:r>
            <a:r>
              <a:rPr lang="en-GB" altLang="fr-FR" sz="900" i="1" kern="0" dirty="0">
                <a:solidFill>
                  <a:srgbClr val="949AAD"/>
                </a:solidFill>
              </a:rPr>
              <a:t> – Food Innovation Database</a:t>
            </a:r>
          </a:p>
        </p:txBody>
      </p:sp>
    </p:spTree>
    <p:extLst>
      <p:ext uri="{BB962C8B-B14F-4D97-AF65-F5344CB8AC3E}">
        <p14:creationId xmlns:p14="http://schemas.microsoft.com/office/powerpoint/2010/main" val="2068271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21247</TotalTime>
  <Words>2163</Words>
  <Application>Microsoft Office PowerPoint</Application>
  <PresentationFormat>Widescreen</PresentationFormat>
  <Paragraphs>377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Century Gothic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Liqueurs &amp; Spiritueux</dc:title>
  <dc:creator>margaux</dc:creator>
  <cp:keywords>Market Review</cp:keywords>
  <cp:lastModifiedBy>Thuy Duong Thi (VHHCM-SALE)</cp:lastModifiedBy>
  <cp:revision>1671</cp:revision>
  <cp:lastPrinted>2020-10-08T09:59:03Z</cp:lastPrinted>
  <dcterms:created xsi:type="dcterms:W3CDTF">2019-04-08T08:15:57Z</dcterms:created>
  <dcterms:modified xsi:type="dcterms:W3CDTF">2020-10-13T02:41:45Z</dcterms:modified>
</cp:coreProperties>
</file>