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4" r:id="rId2"/>
  </p:sldMasterIdLst>
  <p:notesMasterIdLst>
    <p:notesMasterId r:id="rId23"/>
  </p:notesMasterIdLst>
  <p:sldIdLst>
    <p:sldId id="366" r:id="rId3"/>
    <p:sldId id="367" r:id="rId4"/>
    <p:sldId id="370" r:id="rId5"/>
    <p:sldId id="369" r:id="rId6"/>
    <p:sldId id="399" r:id="rId7"/>
    <p:sldId id="400" r:id="rId8"/>
    <p:sldId id="396" r:id="rId9"/>
    <p:sldId id="394" r:id="rId10"/>
    <p:sldId id="391" r:id="rId11"/>
    <p:sldId id="373" r:id="rId12"/>
    <p:sldId id="393" r:id="rId13"/>
    <p:sldId id="385" r:id="rId14"/>
    <p:sldId id="387" r:id="rId15"/>
    <p:sldId id="372" r:id="rId16"/>
    <p:sldId id="401" r:id="rId17"/>
    <p:sldId id="402" r:id="rId18"/>
    <p:sldId id="386" r:id="rId19"/>
    <p:sldId id="390" r:id="rId20"/>
    <p:sldId id="392" r:id="rId21"/>
    <p:sldId id="389" r:id="rId22"/>
  </p:sldIdLst>
  <p:sldSz cx="12192000" cy="6858000"/>
  <p:notesSz cx="6797675" cy="9926638"/>
  <p:custDataLst>
    <p:tags r:id="rId24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2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F60B5A-D7A8-4A6F-B5F6-7E6464AEC7C0}" type="datetimeFigureOut">
              <a:rPr lang="fr-FR"/>
              <a:pPr>
                <a:defRPr/>
              </a:pPr>
              <a:t>06/05/2020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FBF530-4BB4-4487-A9CA-91B54F8BC0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120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 b="1" i="1" u="sng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8209F4-B1E4-4125-A120-963D85424632}" type="slidenum">
              <a:rPr lang="en-GB" altLang="fr-FR" smtClean="0">
                <a:solidFill>
                  <a:srgbClr val="000000"/>
                </a:solidFill>
              </a:rPr>
              <a:pPr/>
              <a:t>2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81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6929C9-9BE7-4838-B546-48B8F74CC1A2}" type="slidenum">
              <a:rPr lang="en-GB" altLang="fr-FR" smtClean="0">
                <a:solidFill>
                  <a:srgbClr val="000000"/>
                </a:solidFill>
              </a:rPr>
              <a:pPr/>
              <a:t>11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51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fr-FR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3270A4-6F64-44DD-82C1-15C30C286931}" type="slidenum">
              <a:rPr lang="en-GB" altLang="fr-FR" smtClean="0">
                <a:solidFill>
                  <a:srgbClr val="000000"/>
                </a:solidFill>
              </a:rPr>
              <a:pPr/>
              <a:t>12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6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fr-FR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1119E-551D-4F0F-A094-72AA44DFD694}" type="slidenum">
              <a:rPr lang="en-GB" altLang="fr-FR" smtClean="0">
                <a:solidFill>
                  <a:srgbClr val="000000"/>
                </a:solidFill>
              </a:rPr>
              <a:pPr/>
              <a:t>13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00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fr-FR" dirty="0" smtClean="0"/>
              <a:t>Body </a:t>
            </a:r>
            <a:r>
              <a:rPr lang="en-GB" altLang="fr-FR" smtClean="0"/>
              <a:t>&amp; Future </a:t>
            </a:r>
            <a:r>
              <a:rPr lang="en-GB" altLang="fr-FR" smtClean="0">
                <a:sym typeface="Wingdings" panose="05000000000000000000" pitchFamily="2" charset="2"/>
              </a:rPr>
              <a:t> </a:t>
            </a:r>
            <a:r>
              <a:rPr lang="en-GB" sz="1200" kern="0" smtClean="0">
                <a:latin typeface="+mn-lt"/>
              </a:rPr>
              <a:t>vitamins C, B6, B12, niacin, pantothenic acid and folic acid.</a:t>
            </a:r>
            <a:endParaRPr lang="en-GB" alt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ABCA39-D8AA-4BD5-9BD5-658DF74405CF}" type="slidenum">
              <a:rPr lang="en-GB" altLang="fr-FR" smtClean="0">
                <a:solidFill>
                  <a:srgbClr val="000000"/>
                </a:solidFill>
              </a:rPr>
              <a:pPr/>
              <a:t>14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BBD3C1-94AF-479C-B6D5-FB0568D9D6DE}" type="slidenum">
              <a:rPr lang="en-GB" altLang="fr-FR" smtClean="0">
                <a:solidFill>
                  <a:srgbClr val="000000"/>
                </a:solidFill>
              </a:rPr>
              <a:pPr/>
              <a:t>15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92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84AE1E-C725-4460-8E3C-61E9F35AE7C2}" type="slidenum">
              <a:rPr lang="en-GB" altLang="fr-FR" smtClean="0">
                <a:solidFill>
                  <a:srgbClr val="000000"/>
                </a:solidFill>
              </a:rPr>
              <a:pPr/>
              <a:t>16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58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fr-FR" smtClean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40639E-B1BE-4E61-B44C-F27F66DB9A94}" type="slidenum">
              <a:rPr lang="en-GB" altLang="fr-FR" smtClean="0">
                <a:solidFill>
                  <a:srgbClr val="000000"/>
                </a:solidFill>
              </a:rPr>
              <a:pPr/>
              <a:t>17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72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A71900-0753-4FE3-836C-FCC8404BCBFA}" type="slidenum">
              <a:rPr lang="en-GB" altLang="fr-FR" smtClean="0">
                <a:solidFill>
                  <a:srgbClr val="000000"/>
                </a:solidFill>
              </a:rPr>
              <a:pPr/>
              <a:t>18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86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fr-FR" smtClean="0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C45BD8-83BC-490B-8ED9-CB96F36E6B54}" type="slidenum">
              <a:rPr lang="en-GB" altLang="fr-FR" smtClean="0">
                <a:solidFill>
                  <a:srgbClr val="000000"/>
                </a:solidFill>
              </a:rPr>
              <a:pPr/>
              <a:t>19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03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615F1F-612C-4575-B53E-68BFE20A6D3D}" type="slidenum">
              <a:rPr lang="en-GB" altLang="fr-FR" smtClean="0">
                <a:solidFill>
                  <a:srgbClr val="000000"/>
                </a:solidFill>
              </a:rPr>
              <a:pPr/>
              <a:t>20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2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278EB4-F156-4EB4-A12F-8D9A3402ECFB}" type="slidenum">
              <a:rPr lang="en-GB" altLang="fr-FR" smtClean="0">
                <a:solidFill>
                  <a:srgbClr val="000000"/>
                </a:solidFill>
              </a:rPr>
              <a:pPr/>
              <a:t>3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85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9DA358-1112-4D48-9253-EC4A35C0577C}" type="slidenum">
              <a:rPr lang="fr-FR" altLang="fr-FR" smtClean="0">
                <a:solidFill>
                  <a:srgbClr val="000000"/>
                </a:solidFill>
              </a:rPr>
              <a:pPr/>
              <a:t>4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1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2F9CA7-288C-4DB4-BCDD-B00002715801}" type="slidenum">
              <a:rPr lang="en-GB" altLang="fr-FR" smtClean="0">
                <a:solidFill>
                  <a:srgbClr val="000000"/>
                </a:solidFill>
              </a:rPr>
              <a:pPr/>
              <a:t>5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2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fr-FR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C65FDE-A0C3-417C-B0BF-4B33AE127370}" type="slidenum">
              <a:rPr lang="en-GB" altLang="fr-FR" smtClean="0">
                <a:solidFill>
                  <a:srgbClr val="000000"/>
                </a:solidFill>
              </a:rPr>
              <a:pPr/>
              <a:t>6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fr-FR" dirty="0" smtClean="0"/>
              <a:t>Spruce </a:t>
            </a:r>
            <a:r>
              <a:rPr lang="en-GB" altLang="fr-FR" dirty="0" smtClean="0">
                <a:sym typeface="Wingdings" panose="05000000000000000000" pitchFamily="2" charset="2"/>
              </a:rPr>
              <a:t> </a:t>
            </a:r>
            <a:r>
              <a:rPr lang="en-GB" altLang="fr-FR" dirty="0" err="1" smtClean="0">
                <a:sym typeface="Wingdings" panose="05000000000000000000" pitchFamily="2" charset="2"/>
              </a:rPr>
              <a:t>épicéa</a:t>
            </a:r>
            <a:endParaRPr lang="en-GB" altLang="fr-FR" dirty="0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7F2AF8-34EE-4A5B-87A8-150254A62FB0}" type="slidenum">
              <a:rPr lang="en-GB" altLang="fr-FR" smtClean="0">
                <a:solidFill>
                  <a:srgbClr val="000000"/>
                </a:solidFill>
              </a:rPr>
              <a:pPr/>
              <a:t>7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3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fr-FR" dirty="0" smtClean="0"/>
              <a:t>Alkaline water </a:t>
            </a:r>
            <a:r>
              <a:rPr lang="en-GB" altLang="fr-FR" dirty="0" smtClean="0">
                <a:sym typeface="Wingdings" panose="05000000000000000000" pitchFamily="2" charset="2"/>
              </a:rPr>
              <a:t> </a:t>
            </a:r>
            <a:r>
              <a:rPr lang="en-US" altLang="fr-FR" dirty="0" smtClean="0">
                <a:sym typeface="Wingdings" panose="05000000000000000000" pitchFamily="2" charset="2"/>
              </a:rPr>
              <a:t>Alkaline water has a higher pH level than regular drinking water (between 8 and 9 when normal water has a neutral pH of 7). Less acidic water,</a:t>
            </a:r>
            <a:r>
              <a:rPr lang="en-US" altLang="fr-FR" baseline="0" dirty="0" smtClean="0">
                <a:sym typeface="Wingdings" panose="05000000000000000000" pitchFamily="2" charset="2"/>
              </a:rPr>
              <a:t> believe to neutralize the acid in human body.</a:t>
            </a:r>
          </a:p>
          <a:p>
            <a:pPr>
              <a:spcBef>
                <a:spcPct val="0"/>
              </a:spcBef>
            </a:pPr>
            <a:r>
              <a:rPr lang="en-US" altLang="fr-FR" baseline="0" dirty="0" smtClean="0">
                <a:sym typeface="Wingdings" panose="05000000000000000000" pitchFamily="2" charset="2"/>
              </a:rPr>
              <a:t>Some say it can help to slow the aging process and prevent chronic diseases.</a:t>
            </a:r>
          </a:p>
          <a:p>
            <a:pPr>
              <a:spcBef>
                <a:spcPct val="0"/>
              </a:spcBef>
            </a:pPr>
            <a:r>
              <a:rPr lang="en-US" altLang="fr-FR" baseline="0" dirty="0" smtClean="0">
                <a:sym typeface="Wingdings" panose="05000000000000000000" pitchFamily="2" charset="2"/>
              </a:rPr>
              <a:t>Artesian water  Artesian water is the confined natural underground reservoir that contains water under positive pressure. </a:t>
            </a:r>
            <a:r>
              <a:rPr lang="en-US" dirty="0" smtClean="0"/>
              <a:t>It has a rich concentration of natural minerals. It is also considered to be free from contaminants.</a:t>
            </a:r>
            <a:endParaRPr lang="en-GB" altLang="fr-FR" dirty="0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052DCC-E513-490D-B86F-41784E3FD9EE}" type="slidenum">
              <a:rPr lang="en-GB" altLang="fr-FR" smtClean="0">
                <a:solidFill>
                  <a:srgbClr val="000000"/>
                </a:solidFill>
              </a:rPr>
              <a:pPr/>
              <a:t>8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92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00DF46-CF96-4E95-9BA7-D9F6898338FD}" type="slidenum">
              <a:rPr lang="en-GB" altLang="fr-FR" smtClean="0">
                <a:solidFill>
                  <a:srgbClr val="000000"/>
                </a:solidFill>
              </a:rPr>
              <a:pPr/>
              <a:t>9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79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25267C-FB82-49E3-B5EF-A27443B40B6F}" type="slidenum">
              <a:rPr lang="en-GB" altLang="fr-FR" smtClean="0">
                <a:solidFill>
                  <a:srgbClr val="000000"/>
                </a:solidFill>
              </a:rPr>
              <a:pPr/>
              <a:t>10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2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46ED10-D97B-47B9-8594-C5CF4087936D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6F6DAB-D08C-4046-B49A-0208E907161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46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AC8BB7-085E-4C12-B6B1-5AA59EC6F756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AE1A99-8321-43A4-AA7F-32372CE63BE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39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8C88D0-BA54-4795-8D90-B08A79F7C27B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B1FF76-2F25-4EBB-9901-BD8A64CD51E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7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561B7-FB97-4D71-B41D-335689288D34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8BDF-6B0B-433E-90DE-35F5286C44C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56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BEA1-D8FE-4098-89D8-72C58789A417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A2D67-A26B-42C7-8109-C6EDB24F6AF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D63A-C56A-47A8-B05C-E2A5068C6802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6924-7FF7-47C3-8A09-6521E8C6165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34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8B247-2B3A-4B83-977B-89EF318BB494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8AF1B-0FCF-471E-A869-777CF107F20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8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BAFA-D68D-4C62-9296-8179F8D9ED93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9ED4-CC6E-4BCE-AD8E-84BF44E8E02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636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B910-AE5D-47D4-A21E-E4C6C033B795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E034-FE42-4316-A1A0-B4867273409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492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4C7A-8210-4372-9891-170E13C00D51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5300F"/>
                </a:solidFill>
              </a:defRPr>
            </a:lvl1pPr>
          </a:lstStyle>
          <a:p>
            <a:pPr>
              <a:defRPr/>
            </a:pPr>
            <a:fld id="{BC8967F7-3369-4B77-BD34-5BBC587090F5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106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E108-8882-4519-B938-EAAAF708768F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244A-3E17-4A5E-8A09-E91EDAED102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65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F748FF-F89F-469A-AC11-57E191FEFED2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01BDA6-E0E3-4270-997E-37134EFFB9D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48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5F68-3C24-4D20-94E8-11A34E15D1E8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C88B-D49B-4766-80A1-B6E854FB8E6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51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FF0B-1591-4835-850E-2ED696288E2A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3E09-0114-4ADE-A80E-C9E84ABB860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495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AD7F-B877-4526-9094-F2E2833391A5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F3B2-7EA8-4A02-8A9F-D9BE76690DC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3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79EF55-0D79-45C1-A233-C4FBEC94B7CB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0B5FA3-8EC9-42A4-A09A-D4B4DF25413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80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13E39A-FEFF-4C88-8945-26F9A31BDFCA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6F5B4C-B71E-4162-BD56-78350D2306F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DC2532-E8B2-40D9-9F21-DAFAB68FE682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03E5AB-1EC4-4023-979E-C41C294D942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06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1FA688-1927-4940-9A4F-E4DFD51F5B78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752EE2-C5A6-4051-B5D6-7394859E116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90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DF28C3-C5A4-4D94-AEF7-AA94C5DE37F3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0863" y="6483350"/>
            <a:ext cx="27432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4A66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0D3473-4FD5-4500-B2DB-4D815043D282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74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46B13B-F930-4C94-B737-1F0FCC6C87E5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7F7561-A52B-42BB-B0B1-FD455E4123C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5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99483E-E761-47C0-9088-B661FA5402D5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09B674-E900-471F-97D9-08EA9A008AF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3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GB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GB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62F5B77-82A1-4969-B976-4FB79A09DAE9}" type="datetime1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A77B111-7B1C-4A49-AFFE-E8557845962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A910EC-941C-4739-B875-620FBB0788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1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1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11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11.pn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11.pn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11.pn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e 10"/>
          <p:cNvGrpSpPr>
            <a:grpSpLocks/>
          </p:cNvGrpSpPr>
          <p:nvPr/>
        </p:nvGrpSpPr>
        <p:grpSpPr bwMode="auto">
          <a:xfrm>
            <a:off x="6489700" y="115888"/>
            <a:ext cx="5580063" cy="6626225"/>
            <a:chOff x="6489763" y="115888"/>
            <a:chExt cx="5580000" cy="6625540"/>
          </a:xfrm>
        </p:grpSpPr>
        <p:pic>
          <p:nvPicPr>
            <p:cNvPr id="26631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49" r="17049"/>
            <a:stretch>
              <a:fillRect/>
            </a:stretch>
          </p:blipFill>
          <p:spPr bwMode="auto">
            <a:xfrm>
              <a:off x="8382113" y="4941428"/>
              <a:ext cx="18000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Imag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74" b="18501"/>
            <a:stretch>
              <a:fillRect/>
            </a:stretch>
          </p:blipFill>
          <p:spPr bwMode="auto">
            <a:xfrm>
              <a:off x="6489763" y="2564904"/>
              <a:ext cx="5580000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4" b="9485"/>
            <a:stretch>
              <a:fillRect/>
            </a:stretch>
          </p:blipFill>
          <p:spPr bwMode="auto">
            <a:xfrm>
              <a:off x="6489763" y="116632"/>
              <a:ext cx="1908000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Imag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6" r="16986"/>
            <a:stretch>
              <a:fillRect/>
            </a:stretch>
          </p:blipFill>
          <p:spPr bwMode="auto">
            <a:xfrm>
              <a:off x="10269763" y="4941428"/>
              <a:ext cx="18000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Imag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6" r="16986"/>
            <a:stretch>
              <a:fillRect/>
            </a:stretch>
          </p:blipFill>
          <p:spPr bwMode="auto">
            <a:xfrm>
              <a:off x="6489763" y="4941428"/>
              <a:ext cx="18000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Imag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6987" y="115888"/>
              <a:ext cx="3602776" cy="23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119063" y="115888"/>
            <a:ext cx="6264275" cy="66262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6628" name="ZoneTexte 16"/>
          <p:cNvSpPr txBox="1">
            <a:spLocks noChangeArrowheads="1"/>
          </p:cNvSpPr>
          <p:nvPr/>
        </p:nvSpPr>
        <p:spPr bwMode="auto">
          <a:xfrm>
            <a:off x="227013" y="1243013"/>
            <a:ext cx="60483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5400" b="1">
                <a:solidFill>
                  <a:srgbClr val="FFFFFF"/>
                </a:solidFill>
                <a:latin typeface="Century Gothic" panose="020B0502020202020204" pitchFamily="34" charset="0"/>
              </a:rPr>
              <a:t>FLAVOURED WATERS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576388" y="3573463"/>
            <a:ext cx="3349625" cy="8302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MARKET REVIEW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2020</a:t>
            </a:r>
          </a:p>
        </p:txBody>
      </p:sp>
      <p:pic>
        <p:nvPicPr>
          <p:cNvPr id="26630" name="Imag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5300663"/>
            <a:ext cx="359886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TARGETING CHILDREN</a:t>
            </a:r>
          </a:p>
        </p:txBody>
      </p:sp>
      <p:pic>
        <p:nvPicPr>
          <p:cNvPr id="44035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813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1588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7263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6450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  <a:endParaRPr lang="en-GB" altLang="fr-FR" sz="10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4041" name="Rectangle 1"/>
          <p:cNvSpPr>
            <a:spLocks noChangeArrowheads="1"/>
          </p:cNvSpPr>
          <p:nvPr/>
        </p:nvSpPr>
        <p:spPr bwMode="auto">
          <a:xfrm>
            <a:off x="214313" y="692150"/>
            <a:ext cx="11763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2200" b="1" dirty="0" smtClean="0"/>
              <a:t>Manufacturers are increasingly offering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HEALTHIER ALTERNATIVES </a:t>
            </a:r>
            <a:r>
              <a:rPr lang="en-GB" altLang="fr-FR" sz="2200" b="1" dirty="0" smtClean="0"/>
              <a:t>to </a:t>
            </a:r>
            <a:r>
              <a:rPr lang="en-GB" altLang="fr-FR" sz="2200" b="1" dirty="0"/>
              <a:t>regular sweet beverages: </a:t>
            </a:r>
            <a:endParaRPr lang="en-GB" altLang="fr-FR" sz="2200" b="1" dirty="0" smtClean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2200" b="1" dirty="0" smtClean="0"/>
              <a:t>less </a:t>
            </a:r>
            <a:r>
              <a:rPr lang="en-GB" altLang="fr-FR" sz="2200" b="1" dirty="0"/>
              <a:t>sugar, natural flavours, </a:t>
            </a:r>
            <a:r>
              <a:rPr lang="en-GB" altLang="fr-FR" sz="2200" b="1" dirty="0" smtClean="0"/>
              <a:t>fruit </a:t>
            </a:r>
            <a:r>
              <a:rPr lang="en-GB" altLang="fr-FR" sz="2200" b="1" dirty="0"/>
              <a:t>juice, easy-to-handle packaging...</a:t>
            </a:r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8759825" y="6534150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44043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4B2287-068D-4025-87DD-6C38D59E2727}" type="slidenum">
              <a:rPr lang="en-GB" altLang="fr-FR" sz="1200" smtClean="0">
                <a:solidFill>
                  <a:schemeClr val="accent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GB" altLang="fr-FR" sz="120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2442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4045" name="Picture 13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r="7344"/>
          <a:stretch>
            <a:fillRect/>
          </a:stretch>
        </p:blipFill>
        <p:spPr bwMode="auto">
          <a:xfrm>
            <a:off x="9858375" y="2060575"/>
            <a:ext cx="20161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696450" y="4917614"/>
            <a:ext cx="2339975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CAPRI-SUN </a:t>
            </a:r>
            <a:r>
              <a:rPr lang="en-GB" altLang="fr-FR" sz="1100" kern="0" dirty="0" smtClean="0">
                <a:latin typeface="Calibri" panose="020F0502020204030204"/>
              </a:rPr>
              <a:t>(Coca-Cola)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United-Kingdom – 07/2019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Water with fruit juice in a transparent pouch. No added sugar, preservatives or colours. </a:t>
            </a:r>
            <a:r>
              <a:rPr lang="en-GB" sz="1100" i="1" kern="0" dirty="0" smtClean="0">
                <a:latin typeface="Calibri" panose="020F0502020204030204"/>
              </a:rPr>
              <a:t>Natural</a:t>
            </a:r>
            <a:r>
              <a:rPr lang="en-GB" sz="1100" kern="0" dirty="0" smtClean="0">
                <a:latin typeface="Calibri" panose="020F0502020204030204"/>
              </a:rPr>
              <a:t> </a:t>
            </a:r>
            <a:r>
              <a:rPr lang="en-GB" sz="1100" i="1" kern="0" dirty="0" smtClean="0">
                <a:latin typeface="Calibri" panose="020F0502020204030204"/>
              </a:rPr>
              <a:t>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PEACH &amp; APRICOT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44047" name="Picture 13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060575"/>
            <a:ext cx="18891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50813" y="4918075"/>
            <a:ext cx="2339975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HINT FRUIT WATER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United-States – 01/2019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Fruit infused water for children in a carton to go.</a:t>
            </a:r>
            <a:r>
              <a:rPr lang="en-GB" sz="1100" kern="0" dirty="0">
                <a:latin typeface="Calibri" panose="020F0502020204030204"/>
              </a:rPr>
              <a:t> Sugar and sweetener </a:t>
            </a:r>
            <a:r>
              <a:rPr lang="en-GB" sz="1100" kern="0" dirty="0" smtClean="0">
                <a:latin typeface="Calibri" panose="020F0502020204030204"/>
              </a:rPr>
              <a:t>free. </a:t>
            </a: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WATERMELON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44049" name="Picture 1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2060575"/>
            <a:ext cx="20431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541588" y="4918075"/>
            <a:ext cx="2338387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CRISTALINE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France – 02/2019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Organic drink with spring water and fruit juice in a bottle with a sport cap for kids. </a:t>
            </a: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MULTI-FRUITS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44051" name="Picture 13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2243138"/>
            <a:ext cx="2303462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7318375" y="4832350"/>
            <a:ext cx="23193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FRUIT SHOOT HYDRO </a:t>
            </a:r>
            <a:r>
              <a:rPr lang="en-GB" altLang="fr-FR" sz="1100" kern="0" dirty="0" smtClean="0">
                <a:latin typeface="Calibri" panose="020F0502020204030204"/>
              </a:rPr>
              <a:t>(</a:t>
            </a:r>
            <a:r>
              <a:rPr lang="en-GB" altLang="fr-FR" sz="1100" kern="0" dirty="0" err="1" smtClean="0">
                <a:latin typeface="Calibri" panose="020F0502020204030204"/>
              </a:rPr>
              <a:t>Teisseire</a:t>
            </a:r>
            <a:r>
              <a:rPr lang="en-GB" altLang="fr-FR" sz="1100" kern="0" dirty="0" smtClean="0">
                <a:latin typeface="Calibri" panose="020F0502020204030204"/>
              </a:rPr>
              <a:t>)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France – 05/2019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Spring water with </a:t>
            </a:r>
            <a:r>
              <a:rPr lang="en-GB" sz="1100" i="1" kern="0" dirty="0" smtClean="0">
                <a:latin typeface="Calibri" panose="020F0502020204030204"/>
              </a:rPr>
              <a:t>natural fruit flavour</a:t>
            </a:r>
            <a:r>
              <a:rPr lang="en-GB" sz="1100" kern="0" dirty="0" smtClean="0">
                <a:latin typeface="Calibri" panose="020F0502020204030204"/>
              </a:rPr>
              <a:t> in small bottles with sport caps. No artificial flavours, colours or preservatives.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STRAWBERRY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44053" name="Picture 13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2060575"/>
            <a:ext cx="8731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937125" y="4832350"/>
            <a:ext cx="23145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MOUNT FRANKLIN </a:t>
            </a:r>
            <a:r>
              <a:rPr lang="en-GB" altLang="fr-FR" sz="1100" kern="0" dirty="0" smtClean="0">
                <a:latin typeface="Calibri" panose="020F0502020204030204"/>
              </a:rPr>
              <a:t>(Coca-Cola)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Australia – 02/2019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Sugar-free flavoured water for children in a bottle with a sport cap. Hint of </a:t>
            </a:r>
            <a:r>
              <a:rPr lang="en-GB" sz="1100" i="1" kern="0" dirty="0" smtClean="0">
                <a:latin typeface="Calibri" panose="020F0502020204030204"/>
              </a:rPr>
              <a:t>natural flavour</a:t>
            </a:r>
            <a:r>
              <a:rPr lang="en-GB" sz="1100" kern="0" dirty="0" smtClean="0">
                <a:latin typeface="Calibri" panose="020F0502020204030204"/>
              </a:rPr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100% recyclable.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PINEAPPLE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MOOD &amp; WELL-BEING</a:t>
            </a:r>
          </a:p>
        </p:txBody>
      </p:sp>
      <p:pic>
        <p:nvPicPr>
          <p:cNvPr id="46083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238" y="1628775"/>
            <a:ext cx="2813050" cy="46799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9925" y="1628775"/>
            <a:ext cx="2813050" cy="46799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1250" y="1628775"/>
            <a:ext cx="2813050" cy="46799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53525" y="1628775"/>
            <a:ext cx="2811463" cy="46799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  <a:endParaRPr lang="en-GB" altLang="fr-FR" sz="10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8759825" y="6534150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48138" name="Rectangle 1"/>
          <p:cNvSpPr>
            <a:spLocks noChangeArrowheads="1"/>
          </p:cNvSpPr>
          <p:nvPr/>
        </p:nvSpPr>
        <p:spPr bwMode="auto">
          <a:xfrm>
            <a:off x="214313" y="692150"/>
            <a:ext cx="11731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>
                <a:solidFill>
                  <a:srgbClr val="000000"/>
                </a:solidFill>
              </a:rPr>
              <a:t>As consumers become more aware of the connection between nutrition, physical health and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MENTAL WELLBEING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, there is strong demand for ingredients affecting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MOOD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xfrm>
            <a:off x="9440863" y="6483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105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207125" y="4601453"/>
            <a:ext cx="27797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FEELZ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United-States – 12/2019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Flavoured sparkling water infused with cannabidiol </a:t>
            </a:r>
            <a:r>
              <a:rPr lang="en-GB" sz="1200" b="1" kern="0" dirty="0" smtClean="0">
                <a:latin typeface="Calibri" panose="020F0502020204030204"/>
              </a:rPr>
              <a:t>for well-being</a:t>
            </a:r>
            <a:r>
              <a:rPr lang="en-GB" sz="1200" kern="0" dirty="0" smtClean="0">
                <a:latin typeface="Calibri" panose="020F0502020204030204"/>
              </a:rPr>
              <a:t>. Contains caffeine and added vitamins.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i="1" kern="0" dirty="0" smtClean="0">
                <a:latin typeface="Calibri" panose="020F0502020204030204"/>
              </a:rPr>
              <a:t>Natural</a:t>
            </a:r>
            <a:r>
              <a:rPr lang="en-GB" sz="1200" kern="0" dirty="0" smtClean="0">
                <a:latin typeface="Calibri" panose="020F0502020204030204"/>
              </a:rPr>
              <a:t> </a:t>
            </a:r>
            <a:r>
              <a:rPr lang="en-GB" sz="1200" i="1" kern="0" dirty="0" smtClean="0">
                <a:latin typeface="Calibri" panose="020F0502020204030204"/>
              </a:rPr>
              <a:t>flavours</a:t>
            </a:r>
            <a:r>
              <a:rPr lang="en-GB" sz="12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BLACKBERRY &amp; LAVENDER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46095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1854275"/>
            <a:ext cx="9540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1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02" y="1943969"/>
            <a:ext cx="134778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63352" y="4509189"/>
            <a:ext cx="2778298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DAYDREAM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Canada – 09/2019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Sparkling water infused with hemp and </a:t>
            </a:r>
            <a:r>
              <a:rPr lang="en-GB" sz="1200" kern="0" dirty="0" err="1" smtClean="0">
                <a:latin typeface="Calibri" panose="020F0502020204030204"/>
              </a:rPr>
              <a:t>adaptogenic</a:t>
            </a:r>
            <a:r>
              <a:rPr lang="en-GB" sz="1200" kern="0" dirty="0" smtClean="0">
                <a:latin typeface="Calibri" panose="020F0502020204030204"/>
              </a:rPr>
              <a:t> plants (</a:t>
            </a:r>
            <a:r>
              <a:rPr lang="en-GB" sz="1200" kern="0" dirty="0" err="1" smtClean="0">
                <a:latin typeface="Calibri" panose="020F0502020204030204"/>
              </a:rPr>
              <a:t>schisandra</a:t>
            </a:r>
            <a:r>
              <a:rPr lang="en-GB" sz="1200" kern="0" dirty="0" smtClean="0">
                <a:latin typeface="Calibri" panose="020F0502020204030204"/>
              </a:rPr>
              <a:t>, </a:t>
            </a:r>
            <a:r>
              <a:rPr lang="en-GB" sz="1200" kern="0" dirty="0" err="1" smtClean="0">
                <a:latin typeface="Calibri" panose="020F0502020204030204"/>
              </a:rPr>
              <a:t>moringa</a:t>
            </a:r>
            <a:r>
              <a:rPr lang="en-GB" sz="1200" kern="0" dirty="0" smtClean="0">
                <a:latin typeface="Calibri" panose="020F0502020204030204"/>
              </a:rPr>
              <a:t> and ginseng), with no added sugar. </a:t>
            </a:r>
            <a:r>
              <a:rPr lang="en-GB" sz="1200" kern="0" dirty="0" err="1" smtClean="0">
                <a:latin typeface="Calibri" panose="020F0502020204030204"/>
              </a:rPr>
              <a:t>Adaptogenic</a:t>
            </a:r>
            <a:r>
              <a:rPr lang="en-GB" sz="1200" kern="0" dirty="0" smtClean="0">
                <a:latin typeface="Calibri" panose="020F0502020204030204"/>
              </a:rPr>
              <a:t> plants </a:t>
            </a:r>
            <a:r>
              <a:rPr lang="en-GB" sz="1200" b="1" kern="0" dirty="0" smtClean="0">
                <a:latin typeface="Calibri" panose="020F0502020204030204"/>
              </a:rPr>
              <a:t>help to fight stress</a:t>
            </a:r>
            <a:r>
              <a:rPr lang="en-GB" sz="1200" kern="0" dirty="0" smtClean="0">
                <a:latin typeface="Calibri" panose="020F0502020204030204"/>
              </a:rPr>
              <a:t>. </a:t>
            </a:r>
            <a:r>
              <a:rPr lang="en-GB" sz="1200" i="1" kern="0" dirty="0" smtClean="0">
                <a:latin typeface="Calibri" panose="020F0502020204030204"/>
              </a:rPr>
              <a:t>Natural flavours</a:t>
            </a:r>
            <a:r>
              <a:rPr lang="en-GB" sz="12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BLACKBERRY &amp; CHAI SPICES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46098" name="Picture 13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763" y="1854275"/>
            <a:ext cx="7905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9172575" y="4601453"/>
            <a:ext cx="27733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SYSTEME U </a:t>
            </a:r>
            <a:r>
              <a:rPr lang="en-GB" altLang="fr-FR" sz="1200" kern="0" dirty="0" smtClean="0">
                <a:latin typeface="Calibri" panose="020F0502020204030204"/>
              </a:rPr>
              <a:t>(Private label)</a:t>
            </a:r>
            <a:endParaRPr lang="en-GB" altLang="fr-FR" sz="1200" b="1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France – 01/2020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Spring water with apple and apricot juice and verbena extract, </a:t>
            </a:r>
            <a:r>
              <a:rPr lang="en-GB" sz="1200" b="1" kern="0" dirty="0" smtClean="0">
                <a:latin typeface="Calibri" panose="020F0502020204030204"/>
              </a:rPr>
              <a:t>for serenity</a:t>
            </a:r>
            <a:r>
              <a:rPr lang="en-GB" sz="1200" kern="0" dirty="0" smtClean="0">
                <a:latin typeface="Calibri" panose="020F0502020204030204"/>
              </a:rPr>
              <a:t>. Enriched with vitamin B6.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i="1" kern="0" dirty="0" smtClean="0">
                <a:latin typeface="Calibri" panose="020F0502020204030204"/>
              </a:rPr>
              <a:t>Natural</a:t>
            </a:r>
            <a:r>
              <a:rPr lang="en-GB" sz="1200" kern="0" dirty="0" smtClean="0">
                <a:latin typeface="Calibri" panose="020F0502020204030204"/>
              </a:rPr>
              <a:t> </a:t>
            </a:r>
            <a:r>
              <a:rPr lang="en-GB" sz="1200" i="1" kern="0" dirty="0" smtClean="0">
                <a:latin typeface="Calibri" panose="020F0502020204030204"/>
              </a:rPr>
              <a:t>flavours</a:t>
            </a:r>
            <a:r>
              <a:rPr lang="en-GB" sz="12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APPLE, APRICOT &amp; VERBENA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20" name="Picture 13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854275"/>
            <a:ext cx="9493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228343" y="4509120"/>
            <a:ext cx="277621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LIV TRU WELLNESS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United-States – 11/2019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Functional turmeric drink, rich in antioxidants. With </a:t>
            </a:r>
            <a:r>
              <a:rPr lang="en-GB" sz="1200" kern="0" dirty="0" err="1" smtClean="0">
                <a:latin typeface="Calibri" panose="020F0502020204030204"/>
              </a:rPr>
              <a:t>kucha</a:t>
            </a:r>
            <a:r>
              <a:rPr lang="en-GB" sz="1200" kern="0" dirty="0" smtClean="0">
                <a:latin typeface="Calibri" panose="020F0502020204030204"/>
              </a:rPr>
              <a:t> tea extract. Boosts immunity, detox, cognitive function and </a:t>
            </a:r>
            <a:r>
              <a:rPr lang="en-GB" sz="1200" b="1" kern="0" dirty="0" smtClean="0">
                <a:latin typeface="Calibri" panose="020F0502020204030204"/>
              </a:rPr>
              <a:t>promotes mood balance </a:t>
            </a:r>
            <a:r>
              <a:rPr lang="en-GB" sz="1200" kern="0" dirty="0" smtClean="0">
                <a:latin typeface="Calibri" panose="020F0502020204030204"/>
              </a:rPr>
              <a:t>and radiant skin. </a:t>
            </a:r>
            <a:r>
              <a:rPr lang="en-GB" sz="1200" i="1" kern="0" dirty="0" smtClean="0">
                <a:latin typeface="Calibri" panose="020F0502020204030204"/>
              </a:rPr>
              <a:t>Natural flavours</a:t>
            </a:r>
            <a:r>
              <a:rPr lang="en-GB" sz="12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PEACH &amp; GINGER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ENERGY &amp; IMMUNITY</a:t>
            </a:r>
          </a:p>
        </p:txBody>
      </p:sp>
      <p:pic>
        <p:nvPicPr>
          <p:cNvPr id="48131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3218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6825" y="1557338"/>
            <a:ext cx="2519363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1688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  <a:endParaRPr lang="en-GB" altLang="fr-FR" sz="10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0184" name="Rectangle 1"/>
          <p:cNvSpPr>
            <a:spLocks noChangeArrowheads="1"/>
          </p:cNvSpPr>
          <p:nvPr/>
        </p:nvSpPr>
        <p:spPr bwMode="auto">
          <a:xfrm>
            <a:off x="214313" y="692150"/>
            <a:ext cx="11763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/>
              <a:t>Enriched waters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BOOSTING IMMUNITY </a:t>
            </a:r>
            <a:r>
              <a:rPr lang="en-GB" altLang="fr-FR" sz="2200" b="1" dirty="0" smtClean="0"/>
              <a:t>and providing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NATURAL ENERGY </a:t>
            </a:r>
            <a:r>
              <a:rPr lang="en-GB" altLang="fr-FR" sz="2200" b="1" dirty="0" smtClean="0"/>
              <a:t>are also gaining momentum with trendy ingredients such as botanical extracts and green coffee.</a:t>
            </a:r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8759825" y="6534150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26635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3217894F-AC1E-4A30-87E0-5B7AECEF8F54}" type="slidenum">
              <a:rPr lang="en-GB" altLang="fr-FR" sz="105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en-GB" altLang="fr-FR" sz="105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24450" y="1557338"/>
            <a:ext cx="4500563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639616" y="4778375"/>
            <a:ext cx="2339975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ICH BIN WAS?ER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Austria – 11/2019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Spring water with rosemary to boost concentration, rose leaves to support the immune system and dandelion root to strengthen liver health.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POMEGRANATE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48141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66" y="1988964"/>
            <a:ext cx="11334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13" y="1988964"/>
            <a:ext cx="8223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9705975" y="4694238"/>
            <a:ext cx="231140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SYSTEME U </a:t>
            </a:r>
            <a:r>
              <a:rPr lang="en-GB" altLang="fr-FR" sz="1100" kern="0" dirty="0" smtClean="0">
                <a:latin typeface="Calibri" panose="020F0502020204030204"/>
              </a:rPr>
              <a:t>(Private label)</a:t>
            </a:r>
            <a:endParaRPr lang="en-GB" altLang="fr-FR" sz="1100" b="1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France – 01/2020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Spring water with lemon and grapefruit juice and green coffee extract, for energy. Enriched with vitamin C. </a:t>
            </a: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LEMON, GRAPEFRUIT &amp; GREEN COFFEE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4814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988170"/>
            <a:ext cx="11652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5345113" y="4694238"/>
            <a:ext cx="4059237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JUICE BURST VITAMIN WATER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United-Kingdom – 12/2019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Vitamin water with fruits juice enriched with vitamins B. Less than 50 calories per serving. </a:t>
            </a: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Immunity Booster – ORANGE &amp; POMELO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Go-Getter – APPLE &amp; KIWI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Fatigue fighter – CHERRY &amp; STRAWBERRY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4814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1988964"/>
            <a:ext cx="10953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9" name="Picture 13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1988170"/>
            <a:ext cx="11033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3" y="1988964"/>
            <a:ext cx="9874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50812" y="4778206"/>
            <a:ext cx="234478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GT’S LIVING FOODS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United-States – 01/2019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Sparkling water for well-being with added vitamins and natural caffeine. Contains raw apple cider vinegar to provide digestive support.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GINGER &amp; LEMONGRASS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ENERGY &amp; IMMUNITY</a:t>
            </a:r>
          </a:p>
        </p:txBody>
      </p:sp>
      <p:pic>
        <p:nvPicPr>
          <p:cNvPr id="50179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813" y="1557338"/>
            <a:ext cx="3779837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6588" y="1557338"/>
            <a:ext cx="3779837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  <a:endParaRPr lang="en-GB" altLang="fr-FR" sz="10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6327" name="Rectangle 1"/>
          <p:cNvSpPr>
            <a:spLocks noChangeArrowheads="1"/>
          </p:cNvSpPr>
          <p:nvPr/>
        </p:nvSpPr>
        <p:spPr bwMode="auto">
          <a:xfrm>
            <a:off x="214313" y="692150"/>
            <a:ext cx="11763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/>
              <a:t>Drinking caffeinated water has become an increasingly popular way to stay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HYDRATED</a:t>
            </a:r>
            <a:r>
              <a:rPr lang="en-GB" altLang="fr-FR" sz="2200" b="1" dirty="0" smtClean="0"/>
              <a:t> while getting a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BOOST OF ENERGY</a:t>
            </a:r>
            <a:r>
              <a:rPr lang="en-GB" altLang="fr-FR" sz="2200" b="1" dirty="0" smtClean="0"/>
              <a:t>.</a:t>
            </a:r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8759825" y="6534150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26635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69BCC0EB-96C5-4F97-A6A3-EF9512DCDE03}" type="slidenum">
              <a:rPr lang="en-GB" altLang="fr-FR" sz="105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en-GB" altLang="fr-FR" sz="105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03700" y="1557338"/>
            <a:ext cx="3779838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0187" name="Picture 13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1861344"/>
            <a:ext cx="10556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562475" y="4545807"/>
            <a:ext cx="306705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CARIBOU COFFEE CO.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United-States – 10/2019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Flavoured sparkling water enriched with caffeine, derived from coffee beans, ginseng and guarana extract. </a:t>
            </a:r>
            <a:r>
              <a:rPr lang="en-GB" sz="1200" i="1" kern="0" dirty="0" smtClean="0">
                <a:latin typeface="Calibri" panose="020F0502020204030204"/>
              </a:rPr>
              <a:t>Natural flavours</a:t>
            </a:r>
            <a:r>
              <a:rPr lang="en-GB" sz="12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PASSION FRUIT, ORANGE &amp; GUAVA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DRAGON FRUIT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50189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861344"/>
            <a:ext cx="9874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58788" y="4553744"/>
            <a:ext cx="3116262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VOLVIC COFFEE </a:t>
            </a:r>
            <a:r>
              <a:rPr lang="en-GB" altLang="fr-FR" sz="1200" kern="0" dirty="0" smtClean="0">
                <a:latin typeface="Calibri" panose="020F0502020204030204"/>
              </a:rPr>
              <a:t>(Danone)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Germany – 06/2019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Flavoured natural mineral water infused with coffee. </a:t>
            </a:r>
            <a:r>
              <a:rPr lang="en-GB" sz="1200" i="1" kern="0" dirty="0" smtClean="0">
                <a:latin typeface="Calibri" panose="020F0502020204030204"/>
              </a:rPr>
              <a:t>Natural flavours</a:t>
            </a:r>
            <a:r>
              <a:rPr lang="en-GB" sz="12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ARABICA, PASSION FRUIT &amp; LITCHI</a:t>
            </a:r>
          </a:p>
          <a:p>
            <a:pPr algn="ctr" eaLnBrk="1" fontAlgn="auto" hangingPunct="1">
              <a:spcBef>
                <a:spcPts val="3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ROBUSTA &amp; BLACKCURRANT</a:t>
            </a:r>
          </a:p>
          <a:p>
            <a:pPr algn="ctr" eaLnBrk="1" fontAlgn="auto" hangingPunct="1">
              <a:spcBef>
                <a:spcPts val="3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MOCHA &amp; LEMON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50191" name="Picture 13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13" y="1862138"/>
            <a:ext cx="14224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5" y="1862138"/>
            <a:ext cx="14144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8399463" y="4572795"/>
            <a:ext cx="3506787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AHA SPARKLING WATER </a:t>
            </a:r>
            <a:r>
              <a:rPr lang="en-GB" altLang="fr-FR" sz="1200" kern="0" dirty="0" smtClean="0">
                <a:latin typeface="Calibri" panose="020F0502020204030204"/>
              </a:rPr>
              <a:t>(Coca-Cola)</a:t>
            </a:r>
            <a:endParaRPr lang="en-GB" altLang="fr-FR" sz="1200" b="1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United-States – 03/2020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Sparkling water enriched with caffeine and electrolytes. Sodium free. No sweeteners. No calorie. Contains 30mg of caffeine. </a:t>
            </a:r>
            <a:r>
              <a:rPr lang="en-GB" sz="1200" i="1" kern="0" dirty="0" smtClean="0">
                <a:latin typeface="Calibri" panose="020F0502020204030204"/>
              </a:rPr>
              <a:t>Natural flavours</a:t>
            </a:r>
            <a:r>
              <a:rPr lang="en-GB" sz="12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BLACK CHERRY &amp; COFFEE</a:t>
            </a:r>
          </a:p>
          <a:p>
            <a:pPr algn="ctr" eaLnBrk="1" fontAlgn="auto" hangingPunct="1">
              <a:spcBef>
                <a:spcPts val="3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CITRUS &amp; GREEN TEA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50194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862138"/>
            <a:ext cx="12049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5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862138"/>
            <a:ext cx="11652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BEAUTY FROM INSIDE</a:t>
            </a:r>
          </a:p>
        </p:txBody>
      </p:sp>
      <p:pic>
        <p:nvPicPr>
          <p:cNvPr id="52227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813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317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7263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6450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  <a:endParaRPr lang="en-GB" altLang="fr-FR" sz="10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2233" name="Rectangle 1"/>
          <p:cNvSpPr>
            <a:spLocks noChangeArrowheads="1"/>
          </p:cNvSpPr>
          <p:nvPr/>
        </p:nvSpPr>
        <p:spPr bwMode="auto">
          <a:xfrm>
            <a:off x="214313" y="692150"/>
            <a:ext cx="11763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/>
              <a:t>Several new launches are positioning themselves around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BEAUTY</a:t>
            </a:r>
            <a:r>
              <a:rPr lang="en-GB" altLang="fr-FR" sz="2200" b="1" dirty="0" smtClean="0"/>
              <a:t>. The appeal for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ELEGANCE</a:t>
            </a:r>
            <a:r>
              <a:rPr lang="en-GB" altLang="fr-FR" sz="2200" b="1" dirty="0" smtClean="0"/>
              <a:t> is also evident in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PACKAGING DESIGN</a:t>
            </a:r>
            <a:r>
              <a:rPr lang="en-GB" altLang="fr-FR" sz="2200" b="1" dirty="0" smtClean="0"/>
              <a:t>.</a:t>
            </a:r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8759825" y="6534150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52235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6773A75-B1C2-4556-AC6F-05BD09E4E916}" type="slidenum">
              <a:rPr lang="en-GB" altLang="fr-FR" sz="1200" smtClean="0">
                <a:solidFill>
                  <a:schemeClr val="accent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GB" altLang="fr-FR" sz="120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2442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9750425" y="4935413"/>
            <a:ext cx="22320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OSHEE VITAMIN WATER BEAUTY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Poland – 03/2020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Water for beauty enriched with selenium, zinc and vitamin A. </a:t>
            </a: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ROSE or LAVENDER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304088" y="4935413"/>
            <a:ext cx="23463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SPARKLING BEAUTY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Germany – 12/2019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Sparkling water with 10g of collagen peptides for beauty. For skin, hair and nails. </a:t>
            </a: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STRAWBERRY &amp; WATERMELON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935538" y="4765675"/>
            <a:ext cx="231775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SANT'ANNA BEAUTY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Italy – 10/2019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Flavoured water enriched with collagen (2g) and zinc for elasticity of the skin, reduction in wrinkles, brittle nails and joint mobility.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i="1" kern="0" dirty="0" smtClean="0">
                <a:latin typeface="Calibri" panose="020F0502020204030204"/>
              </a:rPr>
              <a:t>Natural</a:t>
            </a:r>
            <a:r>
              <a:rPr lang="en-GB" sz="1100" kern="0" dirty="0" smtClean="0">
                <a:latin typeface="Calibri" panose="020F0502020204030204"/>
              </a:rPr>
              <a:t> </a:t>
            </a:r>
            <a:r>
              <a:rPr lang="en-GB" sz="1100" i="1" kern="0" dirty="0" smtClean="0">
                <a:latin typeface="Calibri" panose="020F0502020204030204"/>
              </a:rPr>
              <a:t>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PEACH &amp; BLACK PEPPER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576513" y="4935413"/>
            <a:ext cx="2274887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QWELL COLLAGEN WATER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Bulgaria – 09/2019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Water enriched with collagen for beauty. Enriched with vitamin B7, B12 and zinc.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WHITE PEACH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71450" y="4934952"/>
            <a:ext cx="229870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BODY &amp; FUTURE VITAMIN WATER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Slovakia – 06/2019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Vitamin water with collagen, no added sugar or preservatives. Enriched with vitamins.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LIME, MATE &amp; JASMINE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52242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1881188"/>
            <a:ext cx="114617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1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1881188"/>
            <a:ext cx="1214438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1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1881188"/>
            <a:ext cx="9525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5" name="Picture 1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881188"/>
            <a:ext cx="91598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6" name="Picture 13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881188"/>
            <a:ext cx="101282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HEMP / CBD</a:t>
            </a:r>
          </a:p>
        </p:txBody>
      </p:sp>
      <p:pic>
        <p:nvPicPr>
          <p:cNvPr id="54275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  <a:endParaRPr lang="en-GB" altLang="fr-FR" sz="10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8759825" y="6534150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26635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FF71AACD-D994-48EA-8D22-DB12EBBE007A}" type="slidenum">
              <a:rPr lang="en-GB" altLang="fr-FR" sz="1050" smtClean="0">
                <a:solidFill>
                  <a:srgbClr val="5DCEAF">
                    <a:lumMod val="50000"/>
                  </a:srgbClr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en-GB" altLang="fr-FR" sz="1050" dirty="0" smtClean="0">
              <a:solidFill>
                <a:srgbClr val="5DCEAF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54287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05" y="1988840"/>
            <a:ext cx="1071563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97644" y="4872642"/>
            <a:ext cx="25300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>
                <a:latin typeface="Calibri" panose="020F0502020204030204"/>
              </a:rPr>
              <a:t>SWEET REASON </a:t>
            </a:r>
            <a:endParaRPr lang="en-GB" altLang="fr-FR" sz="1200" kern="0" dirty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>
                <a:latin typeface="Calibri" panose="020F0502020204030204"/>
              </a:rPr>
              <a:t>Canada – 01/2019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>
                <a:latin typeface="Calibri" panose="020F0502020204030204"/>
              </a:rPr>
              <a:t>Sparkling flavoured water enriched with </a:t>
            </a:r>
            <a:r>
              <a:rPr lang="en-GB" sz="1200" kern="0" dirty="0" err="1">
                <a:latin typeface="Calibri" panose="020F0502020204030204"/>
              </a:rPr>
              <a:t>cannabidiol</a:t>
            </a:r>
            <a:r>
              <a:rPr lang="en-GB" sz="1200" kern="0" dirty="0">
                <a:latin typeface="Calibri" panose="020F0502020204030204"/>
              </a:rPr>
              <a:t>. </a:t>
            </a:r>
            <a:r>
              <a:rPr lang="en-GB" sz="1200" i="1" kern="0" dirty="0">
                <a:latin typeface="Calibri" panose="020F0502020204030204"/>
              </a:rPr>
              <a:t>Natural flavours</a:t>
            </a:r>
            <a:r>
              <a:rPr lang="en-GB" sz="1200" kern="0" dirty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>
                <a:solidFill>
                  <a:schemeClr val="accent5"/>
                </a:solidFill>
                <a:latin typeface="Calibri" panose="020F0502020204030204"/>
              </a:rPr>
              <a:t>STRAWBERRY &amp; LAVENDER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323977" y="4780309"/>
            <a:ext cx="26280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solidFill>
                  <a:prstClr val="black"/>
                </a:solidFill>
                <a:latin typeface="Calibri" panose="020F0502020204030204"/>
              </a:rPr>
              <a:t>BAGA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solidFill>
                  <a:prstClr val="black"/>
                </a:solidFill>
                <a:latin typeface="Calibri" panose="020F0502020204030204"/>
              </a:rPr>
              <a:t>France – 01/2020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solidFill>
                  <a:prstClr val="black"/>
                </a:solidFill>
                <a:latin typeface="Calibri" panose="020F0502020204030204"/>
              </a:rPr>
              <a:t>Still beverage with plant extracts (verbena, lemon balm and chamomile) and </a:t>
            </a:r>
            <a:r>
              <a:rPr lang="en-GB" sz="1200" kern="0" dirty="0" err="1" smtClean="0">
                <a:solidFill>
                  <a:prstClr val="black"/>
                </a:solidFill>
                <a:latin typeface="Calibri" panose="020F0502020204030204"/>
              </a:rPr>
              <a:t>cannabidiol</a:t>
            </a:r>
            <a:r>
              <a:rPr lang="en-GB" sz="1200" kern="0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rgbClr val="FF8021"/>
                </a:solidFill>
                <a:latin typeface="Calibri" panose="020F0502020204030204"/>
              </a:rPr>
              <a:t>APPLE &amp; KIWI</a:t>
            </a:r>
            <a:endParaRPr lang="en-GB" sz="1200" b="1" kern="0" dirty="0">
              <a:solidFill>
                <a:srgbClr val="FF8021"/>
              </a:solidFill>
              <a:latin typeface="Calibri" panose="020F0502020204030204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42" y="1989009"/>
            <a:ext cx="1151718" cy="2700000"/>
          </a:xfrm>
          <a:prstGeom prst="rect">
            <a:avLst/>
          </a:prstGeom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9262515" y="4872642"/>
            <a:ext cx="2594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solidFill>
                  <a:prstClr val="black"/>
                </a:solidFill>
                <a:latin typeface="Calibri" panose="020F0502020204030204"/>
              </a:rPr>
              <a:t>JAMU ORGANIC SPICES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solidFill>
                  <a:prstClr val="black"/>
                </a:solidFill>
                <a:latin typeface="Calibri" panose="020F0502020204030204"/>
              </a:rPr>
              <a:t>Germany – 02/2020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solidFill>
                  <a:prstClr val="black"/>
                </a:solidFill>
                <a:latin typeface="Calibri" panose="020F0502020204030204"/>
              </a:rPr>
              <a:t>Organic beverage with cannabis, ginger and turmeric. No added sugar.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rgbClr val="FF8021"/>
                </a:solidFill>
                <a:latin typeface="Calibri" panose="020F0502020204030204"/>
              </a:rPr>
              <a:t>GINGER &amp; TURMERIC</a:t>
            </a:r>
            <a:endParaRPr lang="en-GB" sz="1200" b="1" kern="0" dirty="0">
              <a:solidFill>
                <a:srgbClr val="FF8021"/>
              </a:solidFill>
              <a:latin typeface="Calibri" panose="020F0502020204030204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290455" y="4780309"/>
            <a:ext cx="261385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solidFill>
                  <a:prstClr val="black"/>
                </a:solidFill>
                <a:latin typeface="Calibri" panose="020F0502020204030204"/>
              </a:rPr>
              <a:t>THREE DOTS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solidFill>
                  <a:prstClr val="black"/>
                </a:solidFill>
                <a:latin typeface="Calibri" panose="020F0502020204030204"/>
              </a:rPr>
              <a:t>United-Kingdom – 02/2020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solidFill>
                  <a:prstClr val="black"/>
                </a:solidFill>
                <a:latin typeface="Calibri" panose="020F0502020204030204"/>
              </a:rPr>
              <a:t>Sparkling water with </a:t>
            </a:r>
            <a:r>
              <a:rPr lang="en-GB" sz="1200" kern="0" dirty="0" err="1" smtClean="0">
                <a:solidFill>
                  <a:prstClr val="black"/>
                </a:solidFill>
                <a:latin typeface="Calibri" panose="020F0502020204030204"/>
              </a:rPr>
              <a:t>ashwagandha</a:t>
            </a:r>
            <a:r>
              <a:rPr lang="en-GB" sz="1200" kern="0" dirty="0" smtClean="0">
                <a:solidFill>
                  <a:prstClr val="black"/>
                </a:solidFill>
                <a:latin typeface="Calibri" panose="020F0502020204030204"/>
              </a:rPr>
              <a:t>, ginseng and lemon balm, infused with </a:t>
            </a:r>
            <a:r>
              <a:rPr lang="en-GB" sz="1200" kern="0" dirty="0" err="1" smtClean="0">
                <a:solidFill>
                  <a:prstClr val="black"/>
                </a:solidFill>
                <a:latin typeface="Calibri" panose="020F0502020204030204"/>
              </a:rPr>
              <a:t>cannabidiol</a:t>
            </a:r>
            <a:r>
              <a:rPr lang="en-GB" sz="1200" kern="0" dirty="0" smtClean="0">
                <a:solidFill>
                  <a:prstClr val="black"/>
                </a:solidFill>
                <a:latin typeface="Calibri" panose="020F0502020204030204"/>
              </a:rPr>
              <a:t> (15mg). </a:t>
            </a:r>
            <a:r>
              <a:rPr lang="en-GB" sz="1200" i="1" kern="0" dirty="0" smtClean="0">
                <a:solidFill>
                  <a:prstClr val="black"/>
                </a:solidFill>
                <a:latin typeface="Calibri" panose="020F0502020204030204"/>
              </a:rPr>
              <a:t>Natural flavours</a:t>
            </a:r>
            <a:r>
              <a:rPr lang="en-GB" sz="1200" kern="0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rgbClr val="FF8021"/>
                </a:solidFill>
                <a:latin typeface="Calibri" panose="020F0502020204030204"/>
              </a:rPr>
              <a:t>PEACH &amp; ROOIBOS</a:t>
            </a:r>
            <a:endParaRPr lang="en-GB" sz="1200" b="1" kern="0" dirty="0">
              <a:solidFill>
                <a:srgbClr val="FF8021"/>
              </a:solidFill>
              <a:latin typeface="Calibri" panose="020F050202020403020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989009"/>
            <a:ext cx="1286718" cy="270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/>
          <a:srcRect l="57554"/>
          <a:stretch/>
        </p:blipFill>
        <p:spPr>
          <a:xfrm>
            <a:off x="4151784" y="2079009"/>
            <a:ext cx="1040728" cy="2520000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14313" y="692150"/>
            <a:ext cx="11763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/>
              <a:t>Certain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KEY INGREDIENTS </a:t>
            </a:r>
            <a:r>
              <a:rPr lang="en-GB" altLang="fr-FR" sz="2200" b="1" dirty="0" smtClean="0"/>
              <a:t>such as hemp or </a:t>
            </a:r>
            <a:r>
              <a:rPr lang="en-GB" altLang="fr-FR" sz="2200" b="1" dirty="0" err="1" smtClean="0"/>
              <a:t>Cannabidiol</a:t>
            </a:r>
            <a:r>
              <a:rPr lang="en-GB" altLang="fr-FR" sz="2200" b="1" dirty="0" smtClean="0"/>
              <a:t> are entering into the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MAINSTREAM MARKET </a:t>
            </a:r>
            <a:r>
              <a:rPr lang="en-GB" altLang="fr-FR" sz="2200" b="1" dirty="0" smtClean="0"/>
              <a:t>of functional foods and beverages.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9238" y="1628775"/>
            <a:ext cx="2813050" cy="46799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09925" y="1628775"/>
            <a:ext cx="2813050" cy="46799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91250" y="1628775"/>
            <a:ext cx="2813050" cy="46799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53525" y="1628775"/>
            <a:ext cx="2811463" cy="46799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29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HEMP / CBD</a:t>
            </a:r>
          </a:p>
        </p:txBody>
      </p:sp>
      <p:pic>
        <p:nvPicPr>
          <p:cNvPr id="54275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  <a:endParaRPr lang="en-GB" altLang="fr-FR" sz="10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8759825" y="6534150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26635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954FFC04-664E-44A5-8BBB-542ED0F1F78C}" type="slidenum">
              <a:rPr lang="en-GB" altLang="fr-FR" sz="105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en-GB" altLang="fr-FR" sz="105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4285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523856"/>
            <a:ext cx="10287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59829" y="4584610"/>
            <a:ext cx="25918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ALKALINE88</a:t>
            </a:r>
            <a:endParaRPr lang="en-GB" altLang="fr-FR" sz="12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United-States – 01/2019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Sparkling hemp-infused water enriched with Himalayan minerals.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RASPBERRY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54289" name="Picture 13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614344"/>
            <a:ext cx="14224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271615" y="4492277"/>
            <a:ext cx="268967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WELLER</a:t>
            </a:r>
            <a:endParaRPr lang="en-GB" altLang="fr-FR" sz="12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United-States – 04/2019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Flavoured sparkling water infused with cannabidiol. Calorie free. THC free. </a:t>
            </a:r>
            <a:r>
              <a:rPr lang="en-GB" sz="1200" i="1" kern="0" dirty="0" smtClean="0">
                <a:latin typeface="Calibri" panose="020F0502020204030204"/>
              </a:rPr>
              <a:t>Natural flavours</a:t>
            </a:r>
            <a:r>
              <a:rPr lang="en-GB" sz="12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BLACK CHERRY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54291" name="Picture 13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969" y="1614344"/>
            <a:ext cx="15525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9260135" y="4584610"/>
            <a:ext cx="25982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MAD TASTY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United-States – 12/2019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Sparkling water with hemp extract in a modern can. </a:t>
            </a:r>
            <a:r>
              <a:rPr lang="en-GB" sz="1200" i="1" kern="0" dirty="0" smtClean="0">
                <a:latin typeface="Calibri" panose="020F0502020204030204"/>
              </a:rPr>
              <a:t>Natural flavours</a:t>
            </a:r>
            <a:r>
              <a:rPr lang="en-GB" sz="12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WATERMELON &amp; KIWI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54293" name="Picture 1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1523856"/>
            <a:ext cx="8763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274594" y="4492277"/>
            <a:ext cx="26463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ENDO HEMP WATER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United-States – 08/2019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Natural water infused with hemp oil for hydration. 10mg of hemp extract per 500ml bottle. No added sugar. No THC.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WATERMELON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9238" y="1196752"/>
            <a:ext cx="2813050" cy="4860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9925" y="1196752"/>
            <a:ext cx="2813050" cy="4860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91250" y="1196752"/>
            <a:ext cx="2813050" cy="4860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53525" y="1196752"/>
            <a:ext cx="2811463" cy="4860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STILL FRUIT JUICE WATER</a:t>
            </a:r>
          </a:p>
        </p:txBody>
      </p:sp>
      <p:pic>
        <p:nvPicPr>
          <p:cNvPr id="56323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813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1588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7263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327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  <a:endParaRPr lang="en-GB" altLang="fr-FR" sz="10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4521" name="Rectangle 1"/>
          <p:cNvSpPr>
            <a:spLocks noChangeArrowheads="1"/>
          </p:cNvSpPr>
          <p:nvPr/>
        </p:nvSpPr>
        <p:spPr bwMode="auto">
          <a:xfrm>
            <a:off x="214313" y="692150"/>
            <a:ext cx="11763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/>
              <a:t>Riding the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ALL-NATURAL</a:t>
            </a:r>
            <a:r>
              <a:rPr lang="en-GB" altLang="fr-FR" sz="2200" b="1" dirty="0" smtClean="0"/>
              <a:t> wave, new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HYBRID BEVERAGES </a:t>
            </a:r>
            <a:r>
              <a:rPr lang="en-GB" altLang="fr-FR" sz="2200" b="1" dirty="0" smtClean="0"/>
              <a:t>are developing, blurring the boundaries between soft drinks and flavoured waters.</a:t>
            </a:r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8759825" y="6534150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26635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9F77A605-3E0B-4D72-B871-3C6D16CFB83A}" type="slidenum">
              <a:rPr lang="en-GB" altLang="fr-FR" sz="105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en-GB" altLang="fr-FR" sz="105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29188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73038" y="4946650"/>
            <a:ext cx="2293937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CRISTALINE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France – 03/2019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Spring water with grapefruit juice concentrate and no preservatives. </a:t>
            </a:r>
            <a:r>
              <a:rPr lang="en-GB" sz="1100" i="1" kern="0" dirty="0" smtClean="0">
                <a:latin typeface="Calibri" panose="020F0502020204030204"/>
              </a:rPr>
              <a:t>Natural grapefruit flavour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GRAPEFRUIT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56334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27600"/>
          <a:stretch>
            <a:fillRect/>
          </a:stretch>
        </p:blipFill>
        <p:spPr bwMode="auto">
          <a:xfrm>
            <a:off x="755650" y="2054225"/>
            <a:ext cx="11287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565400" y="4862513"/>
            <a:ext cx="229235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VOLVIC JUICY BIO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France – 06/2019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Mineral water with organic fruit juice low in sugar. 50% less sugar than the average of sweetened flavoured drinks. </a:t>
            </a: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APPLE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56336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4" r="5600"/>
          <a:stretch>
            <a:fillRect/>
          </a:stretch>
        </p:blipFill>
        <p:spPr bwMode="auto">
          <a:xfrm>
            <a:off x="2846388" y="2054225"/>
            <a:ext cx="17287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933950" y="4946650"/>
            <a:ext cx="2330450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RIBENA FRUSION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United-Kingdom – 07/2019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Blackcurrant water infused with kiwi. Low calorie, no sweeteners and rich in vitamin C. </a:t>
            </a: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 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BLACKCURRANT &amp; KIWI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56338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2054225"/>
            <a:ext cx="10747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9" name="Picture 1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054225"/>
            <a:ext cx="8096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7334250" y="4946650"/>
            <a:ext cx="2287588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SPA DUO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Belgium – 08/2019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Flavoured beverage with mineral water, fruit juice and </a:t>
            </a:r>
            <a:r>
              <a:rPr lang="en-GB" sz="1100" i="1" kern="0" dirty="0" smtClean="0">
                <a:latin typeface="Calibri" panose="020F0502020204030204"/>
              </a:rPr>
              <a:t>natural</a:t>
            </a:r>
            <a:r>
              <a:rPr lang="en-GB" sz="1100" kern="0" dirty="0" smtClean="0">
                <a:latin typeface="Calibri" panose="020F0502020204030204"/>
              </a:rPr>
              <a:t> </a:t>
            </a:r>
            <a:r>
              <a:rPr lang="en-GB" sz="1100" i="1" kern="0" dirty="0" smtClean="0">
                <a:latin typeface="Calibri" panose="020F0502020204030204"/>
              </a:rPr>
              <a:t>flavours</a:t>
            </a:r>
            <a:r>
              <a:rPr lang="en-GB" sz="1100" kern="0" dirty="0" smtClean="0">
                <a:latin typeface="Calibri" panose="020F0502020204030204"/>
              </a:rPr>
              <a:t>. Low calorie.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LEMON &amp; CUCUMBER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56341" name="Picture 13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388" y="2054225"/>
            <a:ext cx="7953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9691688" y="4946650"/>
            <a:ext cx="2344737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OASIS O'VERGER  </a:t>
            </a:r>
            <a:r>
              <a:rPr lang="en-GB" altLang="fr-FR" sz="1100" kern="0" dirty="0" smtClean="0">
                <a:latin typeface="Calibri" panose="020F0502020204030204"/>
              </a:rPr>
              <a:t>(</a:t>
            </a:r>
            <a:r>
              <a:rPr lang="en-GB" altLang="fr-FR" sz="1100" kern="0" dirty="0" err="1" smtClean="0">
                <a:latin typeface="Calibri" panose="020F0502020204030204"/>
              </a:rPr>
              <a:t>Orangina</a:t>
            </a:r>
            <a:r>
              <a:rPr lang="en-GB" altLang="fr-FR" sz="1100" kern="0" dirty="0" smtClean="0">
                <a:latin typeface="Calibri" panose="020F0502020204030204"/>
              </a:rPr>
              <a:t> Suntory)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France – 01/2020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Natural drink with spring water and fruits. No added sugar. Contains 40% fruits. </a:t>
            </a: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APPLE, PINEAPPLE &amp; PASSION FRUIT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SPARKLING FRUIT JUICE WATER</a:t>
            </a:r>
          </a:p>
        </p:txBody>
      </p:sp>
      <p:pic>
        <p:nvPicPr>
          <p:cNvPr id="58371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813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1588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297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327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  <a:endParaRPr lang="en-GB" altLang="fr-FR" sz="10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2473" name="Rectangle 1"/>
          <p:cNvSpPr>
            <a:spLocks noChangeArrowheads="1"/>
          </p:cNvSpPr>
          <p:nvPr/>
        </p:nvSpPr>
        <p:spPr bwMode="auto">
          <a:xfrm>
            <a:off x="214313" y="692150"/>
            <a:ext cx="11763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/>
              <a:t>Another example of hybrid beverages is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SPARKLING FRUIT JUICE WATER</a:t>
            </a:r>
            <a:r>
              <a:rPr lang="en-GB" altLang="fr-FR" sz="2200" b="1" dirty="0" smtClean="0"/>
              <a:t>, offering a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HEALTHIER ALTERNATIVE </a:t>
            </a:r>
            <a:r>
              <a:rPr lang="en-GB" altLang="fr-FR" sz="2200" b="1" dirty="0" smtClean="0"/>
              <a:t>to regular carbonated soft drinks.</a:t>
            </a:r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8759825" y="6534150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26635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F79D5EDC-F40E-41FE-A205-C79B3ADB51AE}" type="slidenum">
              <a:rPr lang="en-GB" altLang="fr-FR" sz="105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18</a:t>
            </a:fld>
            <a:endParaRPr lang="en-GB" altLang="fr-FR" sz="105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27600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8381" name="Picture 13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2025650"/>
            <a:ext cx="12573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576513" y="4862513"/>
            <a:ext cx="226853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CAWSTON DRY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United-Kingdom – 03/2019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Low calorie sparkling water with cold-pressed fruit juice. No added sugar or artificial sweeteners.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10kcal per can.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RASPBERRY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58383" name="Picture 13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025650"/>
            <a:ext cx="10826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192088" y="4946650"/>
            <a:ext cx="2255837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PERRIER &amp; JUICE </a:t>
            </a:r>
            <a:r>
              <a:rPr lang="en-GB" altLang="fr-FR" sz="1100" kern="0" dirty="0" smtClean="0">
                <a:latin typeface="Calibri" panose="020F0502020204030204"/>
              </a:rPr>
              <a:t>(Nestle waters)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France – 03/2019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Low calorie drink with sparkling water and fruit juice. </a:t>
            </a:r>
            <a:r>
              <a:rPr lang="en-GB" sz="1100" i="1" kern="0" dirty="0" smtClean="0">
                <a:latin typeface="Calibri" panose="020F0502020204030204"/>
              </a:rPr>
              <a:t>Natural flavour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LEMON &amp; GUAVA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58385" name="Picture 13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025650"/>
            <a:ext cx="7493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4945063" y="4862513"/>
            <a:ext cx="2306637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BADOIT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France – 07/2019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Sparkling mineral water with fruit juice and </a:t>
            </a: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 No colours or preservatives. 40% less sugar than sweetened flavoured drinks.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PINEAPPLE &amp; LIME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58387" name="Picture 13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2025650"/>
            <a:ext cx="7445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7302500" y="5032375"/>
            <a:ext cx="23209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COOP IRRESISTIBLE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United-Kingdom – 10/2019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Sparkling spring water with British rhubarb juice (10%) and </a:t>
            </a:r>
            <a:r>
              <a:rPr lang="en-GB" sz="1100" i="1" kern="0" dirty="0" smtClean="0">
                <a:latin typeface="Calibri" panose="020F0502020204030204"/>
              </a:rPr>
              <a:t>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RHUBARB &amp; GINGER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58389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413" y="1844675"/>
            <a:ext cx="11572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9740900" y="5032375"/>
            <a:ext cx="224631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CRISTALINE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France – 04/2020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Carbonated spring water with fruit juice. Made in France.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ORANGE &amp; LIME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TEA INFUSED WATER</a:t>
            </a:r>
          </a:p>
        </p:txBody>
      </p:sp>
      <p:pic>
        <p:nvPicPr>
          <p:cNvPr id="60419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813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682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7263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327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  <a:endParaRPr lang="en-GB" altLang="fr-FR" sz="10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4521" name="Rectangle 1"/>
          <p:cNvSpPr>
            <a:spLocks noChangeArrowheads="1"/>
          </p:cNvSpPr>
          <p:nvPr/>
        </p:nvSpPr>
        <p:spPr bwMode="auto">
          <a:xfrm>
            <a:off x="214313" y="692150"/>
            <a:ext cx="11763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>
                <a:solidFill>
                  <a:schemeClr val="accent5"/>
                </a:solidFill>
              </a:rPr>
              <a:t>TEA</a:t>
            </a:r>
            <a:r>
              <a:rPr lang="en-GB" altLang="fr-FR" sz="2200" b="1" dirty="0" smtClean="0"/>
              <a:t> as an ingredient has been gaining momentum as it fits perfectly in the global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NATURAL</a:t>
            </a:r>
            <a:r>
              <a:rPr lang="en-GB" altLang="fr-FR" sz="2200" b="1" dirty="0" smtClean="0"/>
              <a:t> and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BETTER-FOR-YOU</a:t>
            </a:r>
            <a:r>
              <a:rPr lang="en-GB" altLang="fr-FR" sz="2200" b="1" dirty="0" smtClean="0"/>
              <a:t> trend.</a:t>
            </a:r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8759825" y="6534150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26635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52FF386D-8830-49FC-BB2B-F6B48DDA8BEB}" type="slidenum">
              <a:rPr lang="en-GB" altLang="fr-FR" sz="105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19</a:t>
            </a:fld>
            <a:endParaRPr lang="en-GB" altLang="fr-FR" sz="105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2442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9694863" y="4786313"/>
            <a:ext cx="2336800" cy="148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CONTREX </a:t>
            </a:r>
            <a:r>
              <a:rPr lang="en-GB" altLang="fr-FR" sz="1100" kern="0" dirty="0" smtClean="0">
                <a:latin typeface="Calibri" panose="020F0502020204030204"/>
              </a:rPr>
              <a:t>(Nestle Waters)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France– 04/2020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Mineral water infused with organic tea, low sugar content.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BLACK TEA &amp; PEACH</a:t>
            </a:r>
          </a:p>
          <a:p>
            <a:pPr algn="ctr" eaLnBrk="1" fontAlgn="auto" hangingPunct="1">
              <a:spcBef>
                <a:spcPts val="3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GREEN TEA &amp; LEMON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6043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1922463"/>
            <a:ext cx="116681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7321550" y="4999038"/>
            <a:ext cx="2311400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BADOIT BULLES &amp; THE </a:t>
            </a:r>
            <a:r>
              <a:rPr lang="en-GB" altLang="fr-FR" sz="1100" kern="0" dirty="0" smtClean="0">
                <a:latin typeface="Calibri" panose="020F0502020204030204"/>
              </a:rPr>
              <a:t>(Evian)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France – 06/2019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Green tea infused sparkling water. Low calorie and </a:t>
            </a: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GREEN TEA &amp; MINT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60432" name="Picture 1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1922463"/>
            <a:ext cx="15240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2547938" y="4913313"/>
            <a:ext cx="2316162" cy="12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SANPELLEGRINO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Italy – 01/2019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Organic sparkling drink with tea extract and fruit juice. In a can with safety seal. </a:t>
            </a: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PEACH &amp; TEA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60434" name="Picture 1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22463"/>
            <a:ext cx="117633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158750" y="4829175"/>
            <a:ext cx="23241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CONTREX </a:t>
            </a:r>
            <a:r>
              <a:rPr lang="en-GB" altLang="fr-FR" sz="1100" kern="0" dirty="0" smtClean="0">
                <a:latin typeface="Calibri" panose="020F0502020204030204"/>
              </a:rPr>
              <a:t>(Nestle Waters)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France– 01/2019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Mineral water infused with organic mate. No sweeteners, preservatives or colours.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i="1" kern="0" dirty="0" smtClean="0">
                <a:latin typeface="Calibri" panose="020F0502020204030204"/>
              </a:rPr>
              <a:t>Natural Lemon Lime flavour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MATE, LEMON &amp; LIME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60436" name="Picture 1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922463"/>
            <a:ext cx="112236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4932363" y="4829175"/>
            <a:ext cx="2325687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VOLVIC INFUSION BIO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France – 05/2019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Organic infused water with a dash of tea inspired by famous volcanoes. Low calorie. </a:t>
            </a: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MOUNT FUJI - Raspberry &amp; Cherry blossom with a dash of </a:t>
            </a:r>
            <a:r>
              <a:rPr lang="en-GB" sz="1100" b="1" kern="0" dirty="0" err="1" smtClean="0">
                <a:solidFill>
                  <a:schemeClr val="accent5"/>
                </a:solidFill>
                <a:latin typeface="Calibri" panose="020F0502020204030204"/>
              </a:rPr>
              <a:t>Matcha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60438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1922463"/>
            <a:ext cx="868362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038" y="1506332"/>
            <a:ext cx="2880000" cy="189951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54750"/>
            <a:ext cx="16383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113838" y="3568700"/>
            <a:ext cx="2728912" cy="12001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i="1" dirty="0">
                <a:solidFill>
                  <a:prstClr val="black"/>
                </a:solidFill>
                <a:latin typeface="Calibri" panose="020F0502020204030204"/>
              </a:rPr>
              <a:t>        Regulation on </a:t>
            </a:r>
            <a:r>
              <a:rPr lang="en-GB" sz="12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/>
              </a:rPr>
              <a:t>Flavoured waters </a:t>
            </a:r>
            <a:r>
              <a:rPr lang="en-GB" sz="1200" b="1" i="1" dirty="0">
                <a:solidFill>
                  <a:prstClr val="black"/>
                </a:solidFill>
                <a:latin typeface="Calibri" panose="020F0502020204030204"/>
              </a:rPr>
              <a:t>is specific and varies greatly depending on the country. We highly recommend you to check in details the regulation specific to your market regarding the use of flavours in these products.</a:t>
            </a:r>
          </a:p>
        </p:txBody>
      </p:sp>
      <p:pic>
        <p:nvPicPr>
          <p:cNvPr id="27653" name="Picture 4" descr="RÃ©sultat de recherche d'images pour &quot;picto point d'exclamation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3" y="3635375"/>
            <a:ext cx="1635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518487"/>
              </p:ext>
            </p:extLst>
          </p:nvPr>
        </p:nvGraphicFramePr>
        <p:xfrm>
          <a:off x="1514475" y="908050"/>
          <a:ext cx="6853238" cy="461009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91676"/>
                <a:gridCol w="3692482"/>
                <a:gridCol w="1469080"/>
              </a:tblGrid>
              <a:tr h="288131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noProof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OVERVIEW</a:t>
                      </a:r>
                      <a:r>
                        <a:rPr lang="en-GB" sz="1600" u="none" strike="noStrike" noProof="0" dirty="0" smtClean="0">
                          <a:effectLst/>
                        </a:rPr>
                        <a:t> </a:t>
                      </a:r>
                      <a:endParaRPr lang="en-GB" sz="1600" b="1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noProof="0" dirty="0" smtClean="0">
                          <a:effectLst/>
                        </a:rPr>
                        <a:t>Top Trends / Claims</a:t>
                      </a:r>
                      <a:endParaRPr lang="en-GB" sz="1400" b="1" i="0" u="none" strike="noStrike" noProof="0" dirty="0" smtClean="0">
                        <a:solidFill>
                          <a:srgbClr val="F7927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 smtClean="0">
                          <a:effectLst/>
                        </a:rPr>
                        <a:t>p. 03</a:t>
                      </a:r>
                      <a:endParaRPr lang="en-GB" sz="1400" b="1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131">
                <a:tc vMerge="1">
                  <a:txBody>
                    <a:bodyPr/>
                    <a:lstStyle/>
                    <a:p>
                      <a:pPr algn="r" fontAlgn="ctr"/>
                      <a:endParaRPr lang="en-GB" sz="1700" b="1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noProof="0" dirty="0" smtClean="0">
                          <a:effectLst/>
                        </a:rPr>
                        <a:t>Top flavours</a:t>
                      </a:r>
                      <a:endParaRPr lang="en-GB" sz="1400" b="1" i="0" u="none" strike="noStrike" noProof="0" dirty="0" smtClean="0">
                        <a:solidFill>
                          <a:srgbClr val="F7927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 smtClean="0">
                          <a:effectLst/>
                        </a:rPr>
                        <a:t>p. 04</a:t>
                      </a:r>
                      <a:endParaRPr lang="en-GB" sz="1400" b="1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31">
                <a:tc rowSpan="6">
                  <a:txBody>
                    <a:bodyPr/>
                    <a:lstStyle/>
                    <a:p>
                      <a:pPr algn="r"/>
                      <a:r>
                        <a:rPr lang="en-GB" sz="1600" b="1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VARIETY OF SENSES</a:t>
                      </a:r>
                      <a:endParaRPr lang="en-GB" sz="1600" b="1" u="none" strike="noStrike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400" dirty="0" smtClean="0"/>
                        <a:t>Citrus </a:t>
                      </a:r>
                      <a:r>
                        <a:rPr lang="en-GB" sz="1400" baseline="0" dirty="0" smtClean="0"/>
                        <a:t>flavours</a:t>
                      </a:r>
                      <a:endParaRPr lang="en-GB" sz="1400" b="1" baseline="0" dirty="0" smtClean="0">
                        <a:solidFill>
                          <a:srgbClr val="949AAD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 smtClean="0">
                          <a:effectLst/>
                        </a:rPr>
                        <a:t>p. 05 </a:t>
                      </a:r>
                      <a:endParaRPr lang="en-GB" sz="1400" b="1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1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400" dirty="0" smtClean="0"/>
                        <a:t>Berry flavours</a:t>
                      </a:r>
                      <a:endParaRPr lang="en-GB" sz="1400" b="1" dirty="0">
                        <a:solidFill>
                          <a:srgbClr val="949AAD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 smtClean="0">
                          <a:effectLst/>
                        </a:rPr>
                        <a:t>p. 06 </a:t>
                      </a:r>
                      <a:endParaRPr lang="en-GB" sz="1400" b="1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/>
                </a:tc>
              </a:tr>
              <a:tr h="2881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400" dirty="0" smtClean="0"/>
                        <a:t>Botanical flavours</a:t>
                      </a:r>
                      <a:endParaRPr lang="en-GB" sz="1400" b="1" dirty="0">
                        <a:solidFill>
                          <a:srgbClr val="949AAD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 smtClean="0">
                          <a:effectLst/>
                        </a:rPr>
                        <a:t>p. 07</a:t>
                      </a:r>
                      <a:endParaRPr lang="en-GB" sz="1400" b="1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/>
                </a:tc>
              </a:tr>
              <a:tr h="288131">
                <a:tc vMerge="1">
                  <a:txBody>
                    <a:bodyPr/>
                    <a:lstStyle/>
                    <a:p>
                      <a:pPr algn="r"/>
                      <a:endParaRPr lang="en-GB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400" dirty="0" smtClean="0"/>
                        <a:t>Floral notes</a:t>
                      </a:r>
                      <a:endParaRPr lang="en-GB" sz="1400" b="1" dirty="0">
                        <a:solidFill>
                          <a:srgbClr val="949AAD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08</a:t>
                      </a:r>
                      <a:endParaRPr lang="en-GB" sz="14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</a:tr>
              <a:tr h="2881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Craving</a:t>
                      </a:r>
                      <a:r>
                        <a:rPr lang="en-GB" sz="1400" baseline="0" dirty="0" smtClean="0"/>
                        <a:t> Cucumber</a:t>
                      </a:r>
                      <a:endParaRPr lang="en-GB" sz="1400" b="1" dirty="0" smtClean="0">
                        <a:solidFill>
                          <a:srgbClr val="949AAD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09</a:t>
                      </a:r>
                      <a:endParaRPr lang="en-GB" sz="14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</a:tr>
              <a:tr h="288131">
                <a:tc vMerge="1">
                  <a:txBody>
                    <a:bodyPr/>
                    <a:lstStyle/>
                    <a:p>
                      <a:pPr algn="r"/>
                      <a:endParaRPr lang="en-GB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400" dirty="0" smtClean="0"/>
                        <a:t>Targeting Children</a:t>
                      </a:r>
                      <a:endParaRPr lang="en-GB" sz="1400" b="1" dirty="0">
                        <a:solidFill>
                          <a:srgbClr val="949AAD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10</a:t>
                      </a:r>
                      <a:endParaRPr lang="en-GB" sz="14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31">
                <a:tc rowSpan="4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600" b="1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FUNCTIONAL WATERS</a:t>
                      </a:r>
                      <a:endParaRPr lang="en-GB" sz="1600" b="1" u="none" strike="noStrike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Mood &amp; Well-being</a:t>
                      </a:r>
                      <a:endParaRPr lang="en-GB" sz="1400" b="0" dirty="0">
                        <a:solidFill>
                          <a:srgbClr val="C4817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 smtClean="0">
                          <a:effectLst/>
                        </a:rPr>
                        <a:t>p. 11 </a:t>
                      </a:r>
                      <a:endParaRPr lang="en-GB" sz="1400" b="1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131">
                <a:tc v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GB" sz="16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400" dirty="0" smtClean="0"/>
                        <a:t>Energy &amp; Immunity</a:t>
                      </a:r>
                      <a:endParaRPr lang="en-GB" sz="1400" b="0" dirty="0">
                        <a:solidFill>
                          <a:srgbClr val="C4817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 smtClean="0">
                          <a:effectLst/>
                        </a:rPr>
                        <a:t>p. 12 </a:t>
                      </a:r>
                      <a:endParaRPr lang="en-GB" sz="1400" b="1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/>
                </a:tc>
              </a:tr>
              <a:tr h="288131">
                <a:tc v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GB" sz="16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400" dirty="0" smtClean="0"/>
                        <a:t>Beauty from inside</a:t>
                      </a:r>
                      <a:endParaRPr lang="en-GB" sz="1400" b="0" dirty="0">
                        <a:solidFill>
                          <a:srgbClr val="C4817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 smtClean="0">
                          <a:effectLst/>
                        </a:rPr>
                        <a:t>p. 14 </a:t>
                      </a:r>
                      <a:endParaRPr lang="en-GB" sz="1400" b="1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/>
                </a:tc>
              </a:tr>
              <a:tr h="288131">
                <a:tc v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GB" sz="16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Hemp / CBD</a:t>
                      </a:r>
                      <a:endParaRPr lang="en-GB" sz="1400" b="0" dirty="0" smtClean="0">
                        <a:solidFill>
                          <a:srgbClr val="C4817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15</a:t>
                      </a:r>
                      <a:endParaRPr lang="en-GB" sz="14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31">
                <a:tc rowSpan="4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600" b="1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HYBRID BEVERAGES</a:t>
                      </a:r>
                      <a:endParaRPr lang="en-GB" sz="1600" b="1" u="none" strike="noStrike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Still fruit juice water</a:t>
                      </a: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4817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17</a:t>
                      </a:r>
                      <a:endParaRPr lang="en-GB" sz="14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131">
                <a:tc v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GB" sz="16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Sparkling fruit juice water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18</a:t>
                      </a:r>
                      <a:endParaRPr lang="en-GB" sz="14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</a:tr>
              <a:tr h="2881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Tea infused water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19</a:t>
                      </a:r>
                      <a:endParaRPr lang="en-GB" sz="14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</a:tr>
              <a:tr h="288131">
                <a:tc v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GB" sz="16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What’s next</a:t>
                      </a:r>
                    </a:p>
                  </a:txBody>
                  <a:tcPr marL="9525" marR="9525" marT="9529" marB="0" anchor="ctr"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 smtClean="0">
                          <a:effectLst/>
                        </a:rPr>
                        <a:t>p. 20 </a:t>
                      </a:r>
                      <a:endParaRPr lang="en-GB" sz="1400" b="1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9" marB="0" anchor="ctr"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CONTENTS</a:t>
            </a:r>
          </a:p>
        </p:txBody>
      </p:sp>
      <p:sp>
        <p:nvSpPr>
          <p:cNvPr id="2769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AEE1FA-D98D-4B00-9F3E-3A5C43196278}" type="slidenum">
              <a:rPr lang="en-GB" altLang="fr-FR" sz="1200" smtClean="0">
                <a:solidFill>
                  <a:srgbClr val="3494BA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GB" altLang="fr-FR" sz="1200" smtClean="0">
              <a:solidFill>
                <a:srgbClr val="3494B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WHAT’S NEXT</a:t>
            </a:r>
          </a:p>
        </p:txBody>
      </p:sp>
      <p:pic>
        <p:nvPicPr>
          <p:cNvPr id="62467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3708" y="1628775"/>
            <a:ext cx="2880000" cy="46799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6000" y="1628775"/>
            <a:ext cx="2880000" cy="46799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38755" y="1628775"/>
            <a:ext cx="2880000" cy="46799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  <a:endParaRPr lang="en-GB" altLang="fr-FR" sz="10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8759825" y="6534150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62474" name="Rectangle 1"/>
          <p:cNvSpPr>
            <a:spLocks noChangeArrowheads="1"/>
          </p:cNvSpPr>
          <p:nvPr/>
        </p:nvSpPr>
        <p:spPr bwMode="auto">
          <a:xfrm>
            <a:off x="289719" y="692150"/>
            <a:ext cx="116125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2200" b="1" dirty="0">
                <a:solidFill>
                  <a:srgbClr val="000000"/>
                </a:solidFill>
              </a:rPr>
              <a:t>New interesting 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launches include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HOP WATER 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as an alternative to beer. Those products contain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NO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ALCOHOL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,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NO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SUGAR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 and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NO CALORIE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 but they taste just like beer.</a:t>
            </a:r>
            <a:endParaRPr lang="en-GB" altLang="fr-FR" sz="2200" b="1" dirty="0">
              <a:solidFill>
                <a:srgbClr val="000000"/>
              </a:solidFill>
            </a:endParaRPr>
          </a:p>
        </p:txBody>
      </p:sp>
      <p:sp>
        <p:nvSpPr>
          <p:cNvPr id="21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xfrm>
            <a:off x="9440863" y="6483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105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19</a:t>
            </a:r>
          </a:p>
        </p:txBody>
      </p:sp>
      <p:pic>
        <p:nvPicPr>
          <p:cNvPr id="62476" name="Picture 13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574" y="1943100"/>
            <a:ext cx="1122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8448132" y="4745038"/>
            <a:ext cx="2861246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INDIANA CITY BREWING CO.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United-States – 02/2020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Sparkling hop water in sophisticated can. No alcohol, sugar or calories. With citrusy American hops.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HOP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62478" name="Picture 13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2032000"/>
            <a:ext cx="13747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699794" y="4746625"/>
            <a:ext cx="279241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WELLRAISER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United-Kingdom – 09/2019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Natural sparkling water infused with hops. No calories, sugar or sweeteners. Natural flavour.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HOP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62481" name="Picture 13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15" y="1941513"/>
            <a:ext cx="8905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865782" y="4652963"/>
            <a:ext cx="287585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LAGUNITAS HI-FI HOPS</a:t>
            </a:r>
            <a:endParaRPr lang="en-GB" altLang="fr-FR" sz="12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United-States (California) – 01/2019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Cannabis infused sparkling beverage with hops. Contains 10mg THC. Alcohol and calorie free. Calming, refreshing and mood balancing.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HOP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TOP </a:t>
            </a: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TRENDS / CLAIMS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sp>
        <p:nvSpPr>
          <p:cNvPr id="31" name="ZoneTexte 8"/>
          <p:cNvSpPr txBox="1">
            <a:spLocks noChangeArrowheads="1"/>
          </p:cNvSpPr>
          <p:nvPr/>
        </p:nvSpPr>
        <p:spPr bwMode="auto">
          <a:xfrm>
            <a:off x="8759825" y="6524625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2970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BF1A5DF-F95A-4061-9618-6F26D08607C1}" type="slidenum">
              <a:rPr lang="en-GB" altLang="fr-FR" sz="120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GB" altLang="fr-FR" sz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539" name="ZoneTexte 15"/>
          <p:cNvSpPr txBox="1">
            <a:spLocks noChangeArrowheads="1"/>
          </p:cNvSpPr>
          <p:nvPr/>
        </p:nvSpPr>
        <p:spPr bwMode="auto">
          <a:xfrm>
            <a:off x="192088" y="735013"/>
            <a:ext cx="31670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>
                <a:solidFill>
                  <a:schemeClr val="accent2">
                    <a:lumMod val="75000"/>
                  </a:schemeClr>
                </a:solidFill>
              </a:rPr>
              <a:t>TOP TRENDS / CLAIMS</a:t>
            </a:r>
          </a:p>
        </p:txBody>
      </p:sp>
      <p:grpSp>
        <p:nvGrpSpPr>
          <p:cNvPr id="29702" name="Groupe 3"/>
          <p:cNvGrpSpPr>
            <a:grpSpLocks/>
          </p:cNvGrpSpPr>
          <p:nvPr/>
        </p:nvGrpSpPr>
        <p:grpSpPr bwMode="auto">
          <a:xfrm>
            <a:off x="479425" y="1335088"/>
            <a:ext cx="2703513" cy="5262562"/>
            <a:chOff x="479375" y="1335458"/>
            <a:chExt cx="2704180" cy="5261894"/>
          </a:xfrm>
        </p:grpSpPr>
        <p:sp>
          <p:nvSpPr>
            <p:cNvPr id="22546" name="ZoneTexte 22"/>
            <p:cNvSpPr>
              <a:spLocks noChangeArrowheads="1"/>
            </p:cNvSpPr>
            <p:nvPr/>
          </p:nvSpPr>
          <p:spPr bwMode="auto">
            <a:xfrm>
              <a:off x="479375" y="1335458"/>
              <a:ext cx="1584716" cy="442856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fr-FR" sz="1800" b="1" dirty="0" smtClean="0">
                  <a:solidFill>
                    <a:srgbClr val="FFFFFF"/>
                  </a:solidFill>
                  <a:latin typeface="+mn-lt"/>
                </a:rPr>
                <a:t>1/</a:t>
              </a:r>
              <a:r>
                <a:rPr lang="en-GB" altLang="fr-FR" sz="2000" b="1" dirty="0" smtClean="0">
                  <a:solidFill>
                    <a:srgbClr val="FFFFFF"/>
                  </a:solidFill>
                  <a:latin typeface="+mn-lt"/>
                </a:rPr>
                <a:t> Health</a:t>
              </a:r>
            </a:p>
          </p:txBody>
        </p:sp>
        <p:sp>
          <p:nvSpPr>
            <p:cNvPr id="22547" name="ZoneTexte 24"/>
            <p:cNvSpPr>
              <a:spLocks noChangeArrowheads="1"/>
            </p:cNvSpPr>
            <p:nvPr/>
          </p:nvSpPr>
          <p:spPr bwMode="auto">
            <a:xfrm>
              <a:off x="825535" y="1700537"/>
              <a:ext cx="2358020" cy="119206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GB" altLang="fr-FR" sz="1600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Natural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GB" altLang="fr-FR" sz="1600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Energy, Well-being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GB" altLang="fr-FR" sz="1600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Slimness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GB" altLang="fr-FR" sz="1600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Medical</a:t>
              </a:r>
            </a:p>
          </p:txBody>
        </p:sp>
        <p:sp>
          <p:nvSpPr>
            <p:cNvPr id="21524" name="ZoneTexte 31"/>
            <p:cNvSpPr>
              <a:spLocks noChangeArrowheads="1"/>
            </p:cNvSpPr>
            <p:nvPr/>
          </p:nvSpPr>
          <p:spPr bwMode="auto">
            <a:xfrm>
              <a:off x="479375" y="3137041"/>
              <a:ext cx="1584716" cy="442857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GB" altLang="fr-FR" sz="1800" b="1" dirty="0" smtClean="0">
                  <a:solidFill>
                    <a:prstClr val="white"/>
                  </a:solidFill>
                  <a:latin typeface="+mn-lt"/>
                </a:rPr>
                <a:t>2/</a:t>
              </a:r>
              <a:r>
                <a:rPr lang="en-GB" altLang="fr-FR" sz="2000" b="1" dirty="0" smtClean="0">
                  <a:solidFill>
                    <a:prstClr val="white"/>
                  </a:solidFill>
                  <a:latin typeface="+mn-lt"/>
                </a:rPr>
                <a:t> </a:t>
              </a:r>
              <a:r>
                <a:rPr lang="en-GB" altLang="fr-FR" sz="2000" b="1" dirty="0" smtClean="0">
                  <a:solidFill>
                    <a:srgbClr val="FFFFFF"/>
                  </a:solidFill>
                  <a:latin typeface="+mn-lt"/>
                </a:rPr>
                <a:t>Pleasure</a:t>
              </a:r>
              <a:endParaRPr lang="en-GB" altLang="fr-FR" sz="2000" b="1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525" name="ZoneTexte 32"/>
            <p:cNvSpPr>
              <a:spLocks noChangeArrowheads="1"/>
            </p:cNvSpPr>
            <p:nvPr/>
          </p:nvSpPr>
          <p:spPr bwMode="auto">
            <a:xfrm>
              <a:off x="825535" y="3502120"/>
              <a:ext cx="2358020" cy="64761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GB" altLang="fr-FR" sz="16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Variety of senses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GB" altLang="fr-FR" sz="16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Sophistication</a:t>
              </a:r>
              <a:endParaRPr lang="en-GB" altLang="fr-FR" sz="1600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2550" name="ZoneTexte 38"/>
            <p:cNvSpPr>
              <a:spLocks noChangeArrowheads="1"/>
            </p:cNvSpPr>
            <p:nvPr/>
          </p:nvSpPr>
          <p:spPr bwMode="auto">
            <a:xfrm>
              <a:off x="479375" y="4365610"/>
              <a:ext cx="1584716" cy="442857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fr-FR" sz="1800" b="1" dirty="0" smtClean="0">
                  <a:solidFill>
                    <a:srgbClr val="FFFFFF"/>
                  </a:solidFill>
                  <a:latin typeface="+mn-lt"/>
                </a:rPr>
                <a:t>3/</a:t>
              </a:r>
              <a:r>
                <a:rPr lang="en-GB" altLang="fr-FR" sz="2000" b="1" dirty="0" smtClean="0">
                  <a:solidFill>
                    <a:srgbClr val="FFFFFF"/>
                  </a:solidFill>
                  <a:latin typeface="+mn-lt"/>
                </a:rPr>
                <a:t> Ethics</a:t>
              </a:r>
            </a:p>
          </p:txBody>
        </p:sp>
        <p:sp>
          <p:nvSpPr>
            <p:cNvPr id="22551" name="ZoneTexte 39"/>
            <p:cNvSpPr>
              <a:spLocks noChangeArrowheads="1"/>
            </p:cNvSpPr>
            <p:nvPr/>
          </p:nvSpPr>
          <p:spPr bwMode="auto">
            <a:xfrm>
              <a:off x="825535" y="4737038"/>
              <a:ext cx="2358020" cy="64603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GB" altLang="fr-FR" sz="1600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Ecology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GB" altLang="fr-FR" sz="1600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Solidarity</a:t>
              </a:r>
            </a:p>
          </p:txBody>
        </p:sp>
        <p:sp>
          <p:nvSpPr>
            <p:cNvPr id="21528" name="ZoneTexte 40"/>
            <p:cNvSpPr>
              <a:spLocks noChangeArrowheads="1"/>
            </p:cNvSpPr>
            <p:nvPr/>
          </p:nvSpPr>
          <p:spPr bwMode="auto">
            <a:xfrm>
              <a:off x="479375" y="5578306"/>
              <a:ext cx="1943579" cy="442857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fr-FR" sz="1800" b="1" dirty="0">
                  <a:solidFill>
                    <a:prstClr val="white"/>
                  </a:solidFill>
                  <a:latin typeface="+mn-lt"/>
                </a:rPr>
                <a:t>4/ </a:t>
              </a:r>
              <a:r>
                <a:rPr lang="en-GB" altLang="fr-FR" sz="2000" b="1" dirty="0">
                  <a:solidFill>
                    <a:prstClr val="white"/>
                  </a:solidFill>
                  <a:latin typeface="+mn-lt"/>
                </a:rPr>
                <a:t>Convenience</a:t>
              </a:r>
            </a:p>
          </p:txBody>
        </p:sp>
        <p:sp>
          <p:nvSpPr>
            <p:cNvPr id="21529" name="ZoneTexte 41"/>
            <p:cNvSpPr>
              <a:spLocks noChangeArrowheads="1"/>
            </p:cNvSpPr>
            <p:nvPr/>
          </p:nvSpPr>
          <p:spPr bwMode="auto">
            <a:xfrm>
              <a:off x="825535" y="5949734"/>
              <a:ext cx="2358020" cy="64761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GB" altLang="fr-FR" sz="16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Easy to handle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GB" altLang="fr-FR" sz="16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Nomadism</a:t>
              </a:r>
            </a:p>
          </p:txBody>
        </p:sp>
      </p:grpSp>
      <p:pic>
        <p:nvPicPr>
          <p:cNvPr id="29703" name="Picture 6" descr="RÃ©sultat de recherche d'images pour &quot;expressions aromatiques logo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9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Rectangle 28"/>
          <p:cNvSpPr>
            <a:spLocks noChangeArrowheads="1"/>
          </p:cNvSpPr>
          <p:nvPr/>
        </p:nvSpPr>
        <p:spPr bwMode="auto">
          <a:xfrm>
            <a:off x="3575050" y="1052513"/>
            <a:ext cx="8270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>
                <a:solidFill>
                  <a:srgbClr val="000000"/>
                </a:solidFill>
              </a:rPr>
              <a:t>With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GROWING CONCERNS 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over obesity and diseases associated with obesity, the preference for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LOW CALORIE DRINKS 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has risen considerably over the last few years. </a:t>
            </a:r>
          </a:p>
        </p:txBody>
      </p:sp>
      <p:sp>
        <p:nvSpPr>
          <p:cNvPr id="32784" name="Rectangle 23"/>
          <p:cNvSpPr>
            <a:spLocks noChangeArrowheads="1"/>
          </p:cNvSpPr>
          <p:nvPr/>
        </p:nvSpPr>
        <p:spPr bwMode="auto">
          <a:xfrm>
            <a:off x="3575050" y="2541001"/>
            <a:ext cx="8270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>
                <a:solidFill>
                  <a:srgbClr val="000000"/>
                </a:solidFill>
              </a:rPr>
              <a:t>As a result, consumers have migrated away from sugary juice and carbonated drinks looking for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HEALTHIER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ALTERNATIVES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 for themselves and their families.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575050" y="5179839"/>
            <a:ext cx="8270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>
                <a:solidFill>
                  <a:schemeClr val="accent5"/>
                </a:solidFill>
              </a:rPr>
              <a:t>FUNCTIONAL INGREDIENTS 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such as vitamins, minerals but also </a:t>
            </a:r>
            <a:r>
              <a:rPr lang="en-GB" altLang="fr-FR" sz="2200" b="1" dirty="0" err="1" smtClean="0">
                <a:solidFill>
                  <a:srgbClr val="000000"/>
                </a:solidFill>
              </a:rPr>
              <a:t>cannabidiol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 and caffeine, add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VALUE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 to the category.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3575050" y="4029489"/>
            <a:ext cx="8270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>
                <a:solidFill>
                  <a:schemeClr val="accent5"/>
                </a:solidFill>
              </a:rPr>
              <a:t>ALL-NATURAL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 and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WELL-BEING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 are the most sought after claims in the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FLAVOURED WATERS &amp; ENRICHED WATERS 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category.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Délai 2"/>
          <p:cNvSpPr/>
          <p:nvPr/>
        </p:nvSpPr>
        <p:spPr>
          <a:xfrm>
            <a:off x="0" y="909638"/>
            <a:ext cx="3071813" cy="5399087"/>
          </a:xfrm>
          <a:prstGeom prst="flowChartDela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1747" name="ZoneTexte 4"/>
          <p:cNvSpPr txBox="1">
            <a:spLocks noChangeArrowheads="1"/>
          </p:cNvSpPr>
          <p:nvPr/>
        </p:nvSpPr>
        <p:spPr bwMode="auto">
          <a:xfrm>
            <a:off x="214313" y="1912938"/>
            <a:ext cx="24257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b="1" dirty="0">
                <a:solidFill>
                  <a:srgbClr val="FFFFFF"/>
                </a:solidFill>
              </a:rPr>
              <a:t>Lemon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b="1" dirty="0">
                <a:solidFill>
                  <a:srgbClr val="FFFFFF"/>
                </a:solidFill>
              </a:rPr>
              <a:t>Apple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b="1" dirty="0">
                <a:solidFill>
                  <a:srgbClr val="FFFFFF"/>
                </a:solidFill>
              </a:rPr>
              <a:t>Lime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b="1" dirty="0">
                <a:solidFill>
                  <a:srgbClr val="FFFFFF"/>
                </a:solidFill>
              </a:rPr>
              <a:t>Peach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fr-FR" sz="1500" b="1" dirty="0">
                <a:solidFill>
                  <a:srgbClr val="FFFFFF"/>
                </a:solidFill>
              </a:rPr>
              <a:t>Raspberry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dirty="0">
                <a:solidFill>
                  <a:srgbClr val="FFFFFF"/>
                </a:solidFill>
              </a:rPr>
              <a:t>Tea </a:t>
            </a:r>
            <a:r>
              <a:rPr lang="en-GB" altLang="fr-FR" sz="1200" dirty="0">
                <a:solidFill>
                  <a:srgbClr val="FFFFFF"/>
                </a:solidFill>
              </a:rPr>
              <a:t>(green, white, black…)</a:t>
            </a:r>
            <a:endParaRPr lang="en-GB" altLang="fr-FR" sz="1500" dirty="0">
              <a:solidFill>
                <a:srgbClr val="FFFFFF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dirty="0">
                <a:solidFill>
                  <a:srgbClr val="FFFFFF"/>
                </a:solidFill>
              </a:rPr>
              <a:t>Orange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dirty="0">
                <a:solidFill>
                  <a:srgbClr val="FFFFFF"/>
                </a:solidFill>
              </a:rPr>
              <a:t>Strawberry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dirty="0">
                <a:solidFill>
                  <a:srgbClr val="FFFFFF"/>
                </a:solidFill>
              </a:rPr>
              <a:t>Cannabis/Hemp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dirty="0">
                <a:solidFill>
                  <a:srgbClr val="FFFFFF"/>
                </a:solidFill>
              </a:rPr>
              <a:t>Grapefruit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dirty="0">
                <a:solidFill>
                  <a:srgbClr val="FFFFFF"/>
                </a:solidFill>
              </a:rPr>
              <a:t>Ginger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dirty="0">
                <a:solidFill>
                  <a:srgbClr val="FFFFFF"/>
                </a:solidFill>
              </a:rPr>
              <a:t>Cucumber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dirty="0">
                <a:solidFill>
                  <a:srgbClr val="FFFFFF"/>
                </a:solidFill>
              </a:rPr>
              <a:t>Mint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dirty="0">
                <a:solidFill>
                  <a:srgbClr val="FFFFFF"/>
                </a:solidFill>
              </a:rPr>
              <a:t>Watermelon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dirty="0">
                <a:solidFill>
                  <a:srgbClr val="FFFFFF"/>
                </a:solidFill>
              </a:rPr>
              <a:t>Blackcurrant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dirty="0">
                <a:solidFill>
                  <a:srgbClr val="FFFFFF"/>
                </a:solidFill>
              </a:rPr>
              <a:t>Elderflower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dirty="0">
                <a:solidFill>
                  <a:srgbClr val="FFFFFF"/>
                </a:solidFill>
              </a:rPr>
              <a:t>Blackberry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500" dirty="0">
                <a:solidFill>
                  <a:srgbClr val="FFFFFF"/>
                </a:solidFill>
              </a:rPr>
              <a:t>Blueberry</a:t>
            </a:r>
          </a:p>
        </p:txBody>
      </p:sp>
      <p:sp>
        <p:nvSpPr>
          <p:cNvPr id="31748" name="ZoneTexte 3"/>
          <p:cNvSpPr txBox="1">
            <a:spLocks noChangeArrowheads="1"/>
          </p:cNvSpPr>
          <p:nvPr/>
        </p:nvSpPr>
        <p:spPr bwMode="auto">
          <a:xfrm>
            <a:off x="90488" y="981075"/>
            <a:ext cx="2549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2000" b="1" dirty="0">
                <a:solidFill>
                  <a:srgbClr val="FFFFFF"/>
                </a:solidFill>
              </a:rPr>
              <a:t>TOP FLAVOURS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400" b="1" dirty="0">
                <a:solidFill>
                  <a:srgbClr val="FFFFFF"/>
                </a:solidFill>
              </a:rPr>
              <a:t>Single-flavour or combined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1200" dirty="0">
                <a:solidFill>
                  <a:srgbClr val="FFFFFF"/>
                </a:solidFill>
              </a:rPr>
              <a:t>(Innovative NPD 2019-2020)</a:t>
            </a:r>
          </a:p>
        </p:txBody>
      </p:sp>
      <p:sp>
        <p:nvSpPr>
          <p:cNvPr id="31749" name="Espace réservé du numéro de diapositive 1"/>
          <p:cNvSpPr txBox="1">
            <a:spLocks/>
          </p:cNvSpPr>
          <p:nvPr/>
        </p:nvSpPr>
        <p:spPr bwMode="auto">
          <a:xfrm>
            <a:off x="10657411" y="6457949"/>
            <a:ext cx="1530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379ABAA-544C-424F-87C4-7882DB3F8A66}" type="slidenum">
              <a:rPr lang="en-GB" altLang="fr-FR" sz="120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GB" altLang="fr-FR" sz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fr-FR" sz="1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www.expressions-aromatiques.com</a:t>
            </a:r>
          </a:p>
        </p:txBody>
      </p:sp>
      <p:sp>
        <p:nvSpPr>
          <p:cNvPr id="14" name="ZoneTexte 8"/>
          <p:cNvSpPr txBox="1">
            <a:spLocks noChangeArrowheads="1"/>
          </p:cNvSpPr>
          <p:nvPr/>
        </p:nvSpPr>
        <p:spPr bwMode="auto">
          <a:xfrm>
            <a:off x="8759825" y="6524625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TOP FLAVOURS</a:t>
            </a:r>
          </a:p>
        </p:txBody>
      </p:sp>
      <p:pic>
        <p:nvPicPr>
          <p:cNvPr id="31753" name="Picture 6" descr="RÃ©sultat de recherche d'images pour &quot;expressions aromatiques logo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9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3513138" y="3126473"/>
            <a:ext cx="82708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>
                <a:solidFill>
                  <a:srgbClr val="000000"/>
                </a:solidFill>
              </a:rPr>
              <a:t>Soft drinks manufacturers take cue from the flavoured waters category, offering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NEW HYBRID BEVERAGES 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made for example with spring or mineral water and fruit juice such as Oasis </a:t>
            </a:r>
            <a:r>
              <a:rPr lang="en-GB" altLang="fr-FR" sz="2200" b="1" dirty="0" err="1" smtClean="0">
                <a:solidFill>
                  <a:srgbClr val="000000"/>
                </a:solidFill>
              </a:rPr>
              <a:t>O’Verger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 </a:t>
            </a:r>
            <a:r>
              <a:rPr lang="en-GB" altLang="fr-FR" sz="1800" dirty="0" smtClean="0">
                <a:solidFill>
                  <a:srgbClr val="000000"/>
                </a:solidFill>
              </a:rPr>
              <a:t>(slide 17)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13138" y="4501480"/>
            <a:ext cx="8270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>
                <a:solidFill>
                  <a:srgbClr val="000000"/>
                </a:solidFill>
              </a:rPr>
              <a:t>On the other hand, flavoured waters manufacturers use successful key elements from the soft drinks category to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CREATE EXCITEMENT 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and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NEW SENSORY EXPERIENCES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. For example </a:t>
            </a:r>
            <a:r>
              <a:rPr lang="en-GB" altLang="fr-FR" sz="2200" b="1" dirty="0" err="1" smtClean="0">
                <a:solidFill>
                  <a:srgbClr val="000000"/>
                </a:solidFill>
              </a:rPr>
              <a:t>Contrex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 Green offers mineral water infused with organic mate </a:t>
            </a:r>
            <a:r>
              <a:rPr lang="en-GB" altLang="fr-FR" sz="1800" dirty="0" smtClean="0">
                <a:solidFill>
                  <a:srgbClr val="000000"/>
                </a:solidFill>
              </a:rPr>
              <a:t>(slide 19)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513138" y="1052736"/>
            <a:ext cx="8270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/>
              <a:t>As in many markets, </a:t>
            </a:r>
            <a:r>
              <a:rPr lang="en-GB" altLang="fr-FR" sz="2200" b="1" dirty="0" smtClean="0"/>
              <a:t>artificial ingredients and additives are being targeted </a:t>
            </a:r>
            <a:r>
              <a:rPr lang="en-GB" altLang="fr-FR" sz="2200" b="1" smtClean="0"/>
              <a:t>creating opportunities </a:t>
            </a:r>
            <a:r>
              <a:rPr lang="en-GB" altLang="fr-FR" sz="2200" b="1" dirty="0" smtClean="0"/>
              <a:t>for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NATURAL</a:t>
            </a:r>
            <a:r>
              <a:rPr lang="en-GB" altLang="fr-FR" sz="2200" b="1" dirty="0" smtClean="0"/>
              <a:t>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FLAVOURS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513138" y="2089604"/>
            <a:ext cx="8270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>
                <a:solidFill>
                  <a:srgbClr val="000000"/>
                </a:solidFill>
              </a:rPr>
              <a:t>Increasingly popular flavours include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TEA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 and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PLANT EXTRACTS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, but also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SPICES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 and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FLORAL NOTES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CITRUS FLAVOURS</a:t>
            </a:r>
          </a:p>
        </p:txBody>
      </p:sp>
      <p:pic>
        <p:nvPicPr>
          <p:cNvPr id="33795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813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682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9963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1688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  <a:endParaRPr lang="en-GB" altLang="fr-FR" sz="10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5849" name="Rectangle 1"/>
          <p:cNvSpPr>
            <a:spLocks noChangeArrowheads="1"/>
          </p:cNvSpPr>
          <p:nvPr/>
        </p:nvSpPr>
        <p:spPr bwMode="auto">
          <a:xfrm>
            <a:off x="214313" y="692150"/>
            <a:ext cx="11763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/>
              <a:t>Citrus are the most common fruits flavours. To appeal to more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ADVENTUROUS CONSUMERS</a:t>
            </a:r>
            <a:r>
              <a:rPr lang="en-GB" altLang="fr-FR" sz="2200" b="1" dirty="0" smtClean="0"/>
              <a:t>, they can be used in association with more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UNUSUAL</a:t>
            </a:r>
            <a:r>
              <a:rPr lang="en-GB" altLang="fr-FR" sz="2200" b="1" dirty="0" smtClean="0"/>
              <a:t> and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EXOTIC</a:t>
            </a:r>
            <a:r>
              <a:rPr lang="en-GB" altLang="fr-FR" sz="2200" b="1" dirty="0" smtClean="0"/>
              <a:t>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FLAVOURS</a:t>
            </a:r>
            <a:r>
              <a:rPr lang="en-GB" altLang="fr-FR" sz="2200" b="1" dirty="0" smtClean="0"/>
              <a:t>.</a:t>
            </a:r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8759825" y="6534150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26635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D2A89317-5BF8-42D9-B31B-9582B3FA6A76}" type="slidenum">
              <a:rPr lang="en-GB" altLang="fr-FR" sz="105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n-GB" altLang="fr-FR" sz="105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19663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3805" name="Picture 13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960563"/>
            <a:ext cx="9239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918075" y="4935538"/>
            <a:ext cx="23431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COOP WATER +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United-Kingdom – 05/2019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Vitamin water with fruit in favour of The One Foundation charity</a:t>
            </a:r>
            <a:r>
              <a:rPr lang="en-GB" sz="1100" kern="0" dirty="0">
                <a:latin typeface="Calibri" panose="020F0502020204030204"/>
              </a:rPr>
              <a:t> </a:t>
            </a:r>
            <a:r>
              <a:rPr lang="en-GB" sz="1100" kern="0" dirty="0" smtClean="0">
                <a:latin typeface="Calibri" panose="020F0502020204030204"/>
              </a:rPr>
              <a:t>supporting sustainable water. No added sugar.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MANDARIN &amp; DRAGON FRUIT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326313" y="5105400"/>
            <a:ext cx="2325687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LA SALVETAT </a:t>
            </a:r>
            <a:r>
              <a:rPr lang="en-GB" altLang="fr-FR" sz="1100" kern="0" dirty="0" smtClean="0">
                <a:latin typeface="Calibri" panose="020F0502020204030204"/>
              </a:rPr>
              <a:t>(Danone EAUX)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France – 06/2019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Sugar free sparkling water with natural fruit extracts.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CLEMENTINE from Italy</a:t>
            </a:r>
          </a:p>
        </p:txBody>
      </p:sp>
      <p:pic>
        <p:nvPicPr>
          <p:cNvPr id="33808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960563"/>
            <a:ext cx="235267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3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960563"/>
            <a:ext cx="12414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79388" y="5021263"/>
            <a:ext cx="22828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JUST BEE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United-Kingdom – 01/2019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Flavoured spring water with a hint of honey. In favour of bees. With </a:t>
            </a: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 Low calorie.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LEMON &amp; LIME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33811" name="Picture 13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60563"/>
            <a:ext cx="12954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538413" y="5105400"/>
            <a:ext cx="2336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MIZONE </a:t>
            </a:r>
            <a:r>
              <a:rPr lang="en-GB" altLang="fr-FR" sz="1100" kern="0" dirty="0" smtClean="0">
                <a:latin typeface="Calibri" panose="020F0502020204030204"/>
              </a:rPr>
              <a:t>(Danone)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China – 01/2019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Fruit flavoured vitamin drink enriched with vitamins B6 and C.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CACTUS &amp; TANGERINE 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9686925" y="5021263"/>
            <a:ext cx="23495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LA VIE </a:t>
            </a:r>
            <a:r>
              <a:rPr lang="en-GB" altLang="fr-FR" sz="1100" kern="0" dirty="0" smtClean="0">
                <a:latin typeface="Calibri" panose="020F0502020204030204"/>
              </a:rPr>
              <a:t>(Nestle Waters)</a:t>
            </a:r>
            <a:endParaRPr lang="en-GB" altLang="fr-FR" sz="1100" b="1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Vietnam – 01/2020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Sparkling carbonated water in a can. Sweetened with cane sugar and stevia.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POMELO &amp; ABRICOT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33814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1960563"/>
            <a:ext cx="122555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BERRY FLAVOURS</a:t>
            </a:r>
          </a:p>
        </p:txBody>
      </p:sp>
      <p:pic>
        <p:nvPicPr>
          <p:cNvPr id="35843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813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682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567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8692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  <a:endParaRPr lang="en-GB" altLang="fr-FR" sz="10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1993" name="Rectangle 1"/>
          <p:cNvSpPr>
            <a:spLocks noChangeArrowheads="1"/>
          </p:cNvSpPr>
          <p:nvPr/>
        </p:nvSpPr>
        <p:spPr bwMode="auto">
          <a:xfrm>
            <a:off x="214313" y="692150"/>
            <a:ext cx="11763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2200" b="1" dirty="0" smtClean="0">
                <a:solidFill>
                  <a:schemeClr val="accent5"/>
                </a:solidFill>
              </a:rPr>
              <a:t>BERRIES</a:t>
            </a:r>
            <a:r>
              <a:rPr lang="en-GB" altLang="fr-FR" sz="2200" b="1" dirty="0" smtClean="0"/>
              <a:t> are also very common flavours in the flavoured and enriched waters category. They offer a wide array of options in terms of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FLAVOUR COMBINATIONS</a:t>
            </a:r>
            <a:r>
              <a:rPr lang="en-GB" altLang="fr-FR" sz="2200" b="1" dirty="0" smtClean="0"/>
              <a:t>.</a:t>
            </a:r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8759825" y="6534150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26635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72E6ADD0-9D8B-4D44-B480-B57A163C4A14}" type="slidenum">
              <a:rPr lang="en-GB" altLang="fr-FR" sz="105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GB" altLang="fr-FR" sz="105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2442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5853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935163"/>
            <a:ext cx="11239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80975" y="4948238"/>
            <a:ext cx="22796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ARIZONA SPARKLING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Belgium – 02/2019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Flavoured enriched sparkling water, 100% natural. No calorie or sodium. No sweeteners. </a:t>
            </a: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BLACK RASPBERRY 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35855" name="Picture 13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935163"/>
            <a:ext cx="1054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948238" y="4862513"/>
            <a:ext cx="229235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APROZ O2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Switzerland – 03/2019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Flavoured natural mineral water enriched with oxygen in a bottle with sports cap. Contains 30mg of oxygen. Low calorie. </a:t>
            </a:r>
            <a:r>
              <a:rPr lang="en-GB" sz="1100" i="1" kern="0" dirty="0" smtClean="0">
                <a:latin typeface="Calibri" panose="020F0502020204030204"/>
              </a:rPr>
              <a:t>Natural flavour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CRANBERRY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35857" name="Picture 13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1935163"/>
            <a:ext cx="8794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7308850" y="5032375"/>
            <a:ext cx="23336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BLUM </a:t>
            </a:r>
            <a:r>
              <a:rPr lang="en-GB" altLang="fr-FR" sz="1100" kern="0" dirty="0" smtClean="0">
                <a:latin typeface="Calibri" panose="020F0502020204030204"/>
              </a:rPr>
              <a:t>(Danone Waters)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United-Kingdom – 04/2019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Flavoured water enriched with zinc and grape seed extract.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RASPBERRY &amp; POMEGRANATE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35859" name="Picture 13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38" y="1935163"/>
            <a:ext cx="8699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9685338" y="4948238"/>
            <a:ext cx="23431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WAY2B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United-States – 12/2019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Flavoured water enriched with functional plant sterols. No added sugar. </a:t>
            </a: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MIXED BERRIES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35861" name="Picture 13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935163"/>
            <a:ext cx="11144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566988" y="4946650"/>
            <a:ext cx="227965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QUELLBRUNN </a:t>
            </a:r>
            <a:r>
              <a:rPr lang="en-GB" altLang="fr-FR" sz="1100" kern="0" dirty="0" smtClean="0">
                <a:latin typeface="Calibri" panose="020F0502020204030204"/>
              </a:rPr>
              <a:t>(Aldi)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Netherlands – 02/2019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Low-calorie flavoured water. No preservatives. No </a:t>
            </a:r>
            <a:r>
              <a:rPr lang="en-GB" sz="1100" kern="0" dirty="0">
                <a:latin typeface="Calibri" panose="020F0502020204030204"/>
              </a:rPr>
              <a:t>added </a:t>
            </a:r>
            <a:r>
              <a:rPr lang="en-GB" sz="1100" kern="0" dirty="0" smtClean="0">
                <a:latin typeface="Calibri" panose="020F0502020204030204"/>
              </a:rPr>
              <a:t>sugar.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APPLE, POMEGRANATE &amp; STRAWBERRY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BOTANICAL FLAVOURS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pic>
        <p:nvPicPr>
          <p:cNvPr id="37891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813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682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567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88513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  <a:endParaRPr lang="en-GB" altLang="fr-FR" sz="10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7897" name="Rectangle 1"/>
          <p:cNvSpPr>
            <a:spLocks noChangeArrowheads="1"/>
          </p:cNvSpPr>
          <p:nvPr/>
        </p:nvSpPr>
        <p:spPr bwMode="auto">
          <a:xfrm>
            <a:off x="214313" y="692150"/>
            <a:ext cx="11763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2200" b="1" dirty="0" smtClean="0"/>
              <a:t>There is a thirst for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BOTANICAL FLAVOURS</a:t>
            </a:r>
            <a:r>
              <a:rPr lang="en-GB" altLang="fr-FR" sz="2200" b="1" dirty="0" smtClean="0"/>
              <a:t>. According to </a:t>
            </a:r>
            <a:r>
              <a:rPr lang="en-GB" altLang="fr-FR" sz="2200" b="1" dirty="0" err="1" smtClean="0"/>
              <a:t>Innova</a:t>
            </a:r>
            <a:r>
              <a:rPr lang="en-GB" altLang="fr-FR" sz="2200" b="1" dirty="0" smtClean="0"/>
              <a:t> Market Insights, the fastest growing botanical flavours in global soft drink launches are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HIBISCUS</a:t>
            </a:r>
            <a:r>
              <a:rPr lang="en-GB" altLang="fr-FR" sz="2200" b="1" dirty="0" smtClean="0"/>
              <a:t>,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BASIL</a:t>
            </a:r>
            <a:r>
              <a:rPr lang="en-GB" altLang="fr-FR" sz="2200" b="1" dirty="0" smtClean="0"/>
              <a:t> and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TURMERIC</a:t>
            </a:r>
            <a:r>
              <a:rPr lang="en-GB" altLang="fr-FR" sz="2200" b="1" dirty="0" smtClean="0"/>
              <a:t>.</a:t>
            </a:r>
            <a:endParaRPr lang="en-GB" altLang="fr-FR" sz="2200" b="1" dirty="0"/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8759825" y="6534150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26635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05F1369D-235A-4CBC-ACBB-81766B755A56}" type="slidenum">
              <a:rPr lang="en-GB" altLang="fr-FR" sz="105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en-GB" altLang="fr-FR" sz="105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2442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50813" y="4946650"/>
            <a:ext cx="2339975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INFUZE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India – 02/2019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Flavoured water with no sugar or preservatives. 100% natural. Non-carbonated drink.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BASIL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37902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60575"/>
            <a:ext cx="8318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3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2060575"/>
            <a:ext cx="10001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305675" y="5032375"/>
            <a:ext cx="2338388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SPA REINE SUBTILE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Belgium – 07/2019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Natural mineral water with </a:t>
            </a:r>
            <a:r>
              <a:rPr lang="en-GB" sz="1100" i="1" kern="0" dirty="0" smtClean="0">
                <a:latin typeface="Calibri" panose="020F0502020204030204"/>
              </a:rPr>
              <a:t>natural</a:t>
            </a:r>
            <a:r>
              <a:rPr lang="en-GB" sz="1100" kern="0" dirty="0" smtClean="0">
                <a:latin typeface="Calibri" panose="020F0502020204030204"/>
              </a:rPr>
              <a:t> </a:t>
            </a:r>
            <a:r>
              <a:rPr lang="en-GB" sz="1100" i="1" kern="0" dirty="0" smtClean="0">
                <a:latin typeface="Calibri" panose="020F0502020204030204"/>
              </a:rPr>
              <a:t>flavours</a:t>
            </a:r>
            <a:r>
              <a:rPr lang="en-GB" sz="1100" kern="0" dirty="0" smtClean="0">
                <a:latin typeface="Calibri" panose="020F0502020204030204"/>
              </a:rPr>
              <a:t>. No calorie.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ORANGE &amp; CARDAMOM</a:t>
            </a:r>
          </a:p>
        </p:txBody>
      </p:sp>
      <p:pic>
        <p:nvPicPr>
          <p:cNvPr id="37905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2060575"/>
            <a:ext cx="14827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926013" y="5032375"/>
            <a:ext cx="2335212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VOLVIC ESSENTIEL BIO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France – 05/2019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Organic drink with mineral water and plant extracts. Sugar-free.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LEMON, GRAPEFRUIT &amp; ROSEMARY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37907" name="Picture 13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2060575"/>
            <a:ext cx="9715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536825" y="4862513"/>
            <a:ext cx="2339975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LAHHENTAGGE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Estonia – 02/2019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Carbonated drink made from Christmas trees (spruces) collected from Estonian cities after Christmas holidays before they dry up.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CARDAMOM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9686925" y="4862513"/>
            <a:ext cx="2344738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B-BETTER WATER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Belgium – 09/2019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Flavoured water in </a:t>
            </a:r>
            <a:r>
              <a:rPr lang="en-GB" sz="1100" kern="0" dirty="0">
                <a:latin typeface="Calibri" panose="020F0502020204030204"/>
              </a:rPr>
              <a:t>90% </a:t>
            </a:r>
            <a:r>
              <a:rPr lang="en-GB" sz="1100" kern="0" dirty="0" smtClean="0">
                <a:latin typeface="Calibri" panose="020F0502020204030204"/>
              </a:rPr>
              <a:t>plant-based carton. 1% of the profit goes to local clean-up projects in Belgium.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CHARCOAL, LIME, MINT &amp; GINGER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37910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060575"/>
            <a:ext cx="115411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FLORAL NOTES</a:t>
            </a:r>
          </a:p>
        </p:txBody>
      </p:sp>
      <p:pic>
        <p:nvPicPr>
          <p:cNvPr id="39939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813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6825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4882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1688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  <a:endParaRPr lang="en-GB" altLang="fr-FR" sz="10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9945" name="Rectangle 1"/>
          <p:cNvSpPr>
            <a:spLocks noChangeArrowheads="1"/>
          </p:cNvSpPr>
          <p:nvPr/>
        </p:nvSpPr>
        <p:spPr bwMode="auto">
          <a:xfrm>
            <a:off x="214313" y="692150"/>
            <a:ext cx="11763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2200" b="1" dirty="0" smtClean="0">
                <a:solidFill>
                  <a:schemeClr val="accent5"/>
                </a:solidFill>
              </a:rPr>
              <a:t>FLORAL NOTES </a:t>
            </a:r>
            <a:r>
              <a:rPr lang="en-GB" altLang="fr-FR" sz="2200" b="1" dirty="0" smtClean="0"/>
              <a:t>are key to flavour innovation in beverages. The heighten the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PREMIUM DIMENSION </a:t>
            </a:r>
            <a:r>
              <a:rPr lang="en-GB" altLang="fr-FR" sz="2200" b="1" dirty="0" smtClean="0"/>
              <a:t>of flavoured waters and enriched waters.</a:t>
            </a:r>
            <a:endParaRPr lang="en-GB" altLang="fr-FR" sz="2200" b="1" dirty="0"/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8759825" y="6534150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26635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6FECD0BB-1C5E-44C4-B332-A9A107F67092}" type="slidenum">
              <a:rPr lang="en-GB" altLang="fr-FR" sz="105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en-GB" altLang="fr-FR" sz="105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22838" y="1557338"/>
            <a:ext cx="2339975" cy="4859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9690100" y="4863108"/>
            <a:ext cx="234315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VOLVIC TOUCH OF FRUIT </a:t>
            </a:r>
            <a:r>
              <a:rPr lang="en-GB" altLang="fr-FR" sz="1100" kern="0" dirty="0" smtClean="0">
                <a:latin typeface="Calibri" panose="020F0502020204030204"/>
              </a:rPr>
              <a:t>(Danone)</a:t>
            </a:r>
            <a:endParaRPr lang="en-GB" altLang="fr-FR" sz="1100" b="1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United-Kingdom – 03/2020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Refreshingly fruity volcanic water with a touch of </a:t>
            </a:r>
            <a:r>
              <a:rPr lang="en-GB" sz="1100" i="1" kern="0" dirty="0" smtClean="0">
                <a:latin typeface="Calibri" panose="020F0502020204030204"/>
              </a:rPr>
              <a:t>natural raspberry flavour </a:t>
            </a:r>
            <a:r>
              <a:rPr lang="en-GB" sz="1100" kern="0" dirty="0" smtClean="0">
                <a:latin typeface="Calibri" panose="020F0502020204030204"/>
              </a:rPr>
              <a:t>blended with cherry blossom notes. Limited edition.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RASPBERRY &amp; CHERRY BLOSSOM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39950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2" r="24483"/>
          <a:stretch>
            <a:fillRect/>
          </a:stretch>
        </p:blipFill>
        <p:spPr bwMode="auto">
          <a:xfrm>
            <a:off x="10206038" y="1959768"/>
            <a:ext cx="131127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959768"/>
            <a:ext cx="17970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50813" y="4948039"/>
            <a:ext cx="23399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ESLENA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United-States – 01/2019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Water infused with organic fruits and plants with a hint of sea salt. No sugar. In a glass bottle.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LIME &amp; LAVENDER 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39953" name="Picture 1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959768"/>
            <a:ext cx="122078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535238" y="4947245"/>
            <a:ext cx="2341562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FLOW WATER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Canada – 06/2019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Alkaline spring water with organic flavours. No added sugar. Made with a plant-based cap.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BLACKBERRY &amp; HIBISCUS 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39955" name="Picture 13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2049462"/>
            <a:ext cx="16779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304088" y="4947578"/>
            <a:ext cx="2341562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VOSS</a:t>
            </a:r>
            <a:endParaRPr lang="en-GB" altLang="fr-FR" sz="11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Norway – 03/2020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Flavoured sparkling water made with artesian water from Norway.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i="1" kern="0" dirty="0" smtClean="0">
                <a:latin typeface="Calibri" panose="020F0502020204030204"/>
              </a:rPr>
              <a:t>Natural 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smtClean="0">
                <a:solidFill>
                  <a:schemeClr val="accent5"/>
                </a:solidFill>
                <a:latin typeface="Calibri" panose="020F0502020204030204"/>
              </a:rPr>
              <a:t>RASPBERRY &amp; </a:t>
            </a: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ROSE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39957" name="Picture 13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2050256"/>
            <a:ext cx="9048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935538" y="4947578"/>
            <a:ext cx="2314575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b="1" kern="0" dirty="0" smtClean="0">
                <a:latin typeface="Calibri" panose="020F0502020204030204"/>
              </a:rPr>
              <a:t>BOTTLE GREEN LIGHT INFUSIONS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kern="0" dirty="0" smtClean="0">
                <a:latin typeface="Calibri" panose="020F0502020204030204"/>
              </a:rPr>
              <a:t>United-Kingdom – 12/2019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kern="0" dirty="0" smtClean="0">
                <a:latin typeface="Calibri" panose="020F0502020204030204"/>
              </a:rPr>
              <a:t>Low calorie elderflower infused drink. 17 calories per 100ml.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i="1" kern="0" dirty="0" smtClean="0">
                <a:latin typeface="Calibri" panose="020F0502020204030204"/>
              </a:rPr>
              <a:t>Natural</a:t>
            </a:r>
            <a:r>
              <a:rPr lang="en-GB" sz="1100" kern="0" dirty="0" smtClean="0">
                <a:latin typeface="Calibri" panose="020F0502020204030204"/>
              </a:rPr>
              <a:t> </a:t>
            </a:r>
            <a:r>
              <a:rPr lang="en-GB" sz="1100" i="1" kern="0" dirty="0" smtClean="0">
                <a:latin typeface="Calibri" panose="020F0502020204030204"/>
              </a:rPr>
              <a:t>flavours</a:t>
            </a:r>
            <a:r>
              <a:rPr lang="en-GB" sz="11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100" b="1" kern="0" dirty="0" smtClean="0">
                <a:solidFill>
                  <a:schemeClr val="accent5"/>
                </a:solidFill>
                <a:latin typeface="Calibri" panose="020F0502020204030204"/>
              </a:rPr>
              <a:t>ELDERFLOWER &amp; RASPBERRY</a:t>
            </a:r>
            <a:endParaRPr lang="en-GB" sz="11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3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CRAVING CUCUMBER</a:t>
            </a:r>
          </a:p>
        </p:txBody>
      </p:sp>
      <p:pic>
        <p:nvPicPr>
          <p:cNvPr id="41987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238" y="1628775"/>
            <a:ext cx="2813050" cy="46799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1628775"/>
            <a:ext cx="2813050" cy="46799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6488" y="1628775"/>
            <a:ext cx="2813050" cy="46799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53525" y="1628775"/>
            <a:ext cx="2811463" cy="46799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1000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  <a:endParaRPr lang="en-GB" altLang="fr-FR" sz="10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ZoneTexte 8"/>
          <p:cNvSpPr txBox="1">
            <a:spLocks noChangeArrowheads="1"/>
          </p:cNvSpPr>
          <p:nvPr/>
        </p:nvSpPr>
        <p:spPr bwMode="auto">
          <a:xfrm>
            <a:off x="8759825" y="6534150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fr-FR" sz="900" i="1" kern="0" dirty="0" smtClean="0">
                <a:solidFill>
                  <a:srgbClr val="7A8C8E"/>
                </a:solidFill>
              </a:rPr>
              <a:t>Source : XTC Innovations</a:t>
            </a:r>
            <a:endParaRPr lang="en-GB" altLang="fr-FR" sz="900" i="1" kern="0" dirty="0">
              <a:solidFill>
                <a:srgbClr val="7A8C8E"/>
              </a:solidFill>
            </a:endParaRPr>
          </a:p>
        </p:txBody>
      </p:sp>
      <p:sp>
        <p:nvSpPr>
          <p:cNvPr id="41994" name="Rectangle 1"/>
          <p:cNvSpPr>
            <a:spLocks noChangeArrowheads="1"/>
          </p:cNvSpPr>
          <p:nvPr/>
        </p:nvSpPr>
        <p:spPr bwMode="auto">
          <a:xfrm>
            <a:off x="214313" y="692150"/>
            <a:ext cx="11731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2200" b="1" dirty="0" smtClean="0">
                <a:solidFill>
                  <a:srgbClr val="000000"/>
                </a:solidFill>
              </a:rPr>
              <a:t>Cucumber flavour in beverages is here to stay, as consumers’ </a:t>
            </a:r>
            <a:r>
              <a:rPr lang="en-GB" altLang="fr-FR" sz="2200" b="1" dirty="0" err="1" smtClean="0">
                <a:solidFill>
                  <a:srgbClr val="000000"/>
                </a:solidFill>
              </a:rPr>
              <a:t>mindsets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 are moving towards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r-FR" sz="2200" b="1" dirty="0" smtClean="0">
                <a:solidFill>
                  <a:srgbClr val="000000"/>
                </a:solidFill>
              </a:rPr>
              <a:t>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LESS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 </a:t>
            </a:r>
            <a:r>
              <a:rPr lang="en-GB" altLang="fr-FR" sz="2200" b="1" dirty="0" smtClean="0">
                <a:solidFill>
                  <a:schemeClr val="accent5"/>
                </a:solidFill>
              </a:rPr>
              <a:t>SWEET PROFILES</a:t>
            </a:r>
            <a:r>
              <a:rPr lang="en-GB" altLang="fr-FR" sz="2200" b="1" dirty="0" smtClean="0">
                <a:solidFill>
                  <a:srgbClr val="000000"/>
                </a:solidFill>
              </a:rPr>
              <a:t>. </a:t>
            </a:r>
            <a:endParaRPr lang="en-GB" altLang="fr-FR" sz="2200" b="1" dirty="0">
              <a:solidFill>
                <a:srgbClr val="000000"/>
              </a:solidFill>
            </a:endParaRPr>
          </a:p>
        </p:txBody>
      </p:sp>
      <p:sp>
        <p:nvSpPr>
          <p:cNvPr id="21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xfrm>
            <a:off x="9440863" y="6483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fr-FR" sz="105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9</a:t>
            </a:r>
          </a:p>
        </p:txBody>
      </p:sp>
      <p:pic>
        <p:nvPicPr>
          <p:cNvPr id="41996" name="Picture 13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844675"/>
            <a:ext cx="990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95288" y="4779963"/>
            <a:ext cx="25209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YUANQI FOREST</a:t>
            </a:r>
            <a:endParaRPr lang="en-GB" altLang="fr-FR" sz="12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China – 01/2019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Flavoured sparkling water with no sugar, calorie or fat.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CUCUMBER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41998" name="Picture 13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1844675"/>
            <a:ext cx="10160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346450" y="4688334"/>
            <a:ext cx="25209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NO&amp;MORE</a:t>
            </a:r>
            <a:endParaRPr lang="en-GB" altLang="fr-FR" sz="12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United-Kingdom – 03/2019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Sugar-free flavoured water to promote hydration. No sweeteners or preservatives. </a:t>
            </a:r>
            <a:r>
              <a:rPr lang="en-GB" sz="1200" i="1" kern="0" dirty="0" smtClean="0">
                <a:latin typeface="Calibri" panose="020F0502020204030204"/>
              </a:rPr>
              <a:t>Natural flavours</a:t>
            </a:r>
            <a:r>
              <a:rPr lang="en-GB" sz="12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CUCUMBER &amp; MINT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  <p:pic>
        <p:nvPicPr>
          <p:cNvPr id="42000" name="Picture 13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1844675"/>
            <a:ext cx="11049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332538" y="4780756"/>
            <a:ext cx="25209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VOLVIC ESSENTIEL BIO</a:t>
            </a:r>
            <a:endParaRPr lang="en-GB" altLang="fr-FR" sz="12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France – 05/2019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Organic drink with mineral water and plant extracts. Sugar-free.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MINT, CUCUMBER &amp; BASIL</a:t>
            </a:r>
          </a:p>
        </p:txBody>
      </p:sp>
      <p:pic>
        <p:nvPicPr>
          <p:cNvPr id="42002" name="Picture 13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38" y="1844675"/>
            <a:ext cx="7826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9185275" y="4595813"/>
            <a:ext cx="274796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b="1" kern="0" dirty="0" smtClean="0">
                <a:latin typeface="Calibri" panose="020F0502020204030204"/>
              </a:rPr>
              <a:t>DASH WATER</a:t>
            </a:r>
            <a:endParaRPr lang="en-GB" altLang="fr-FR" sz="1200" kern="0" dirty="0" smtClean="0">
              <a:latin typeface="Calibri" panose="020F0502020204030204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200" kern="0" dirty="0" smtClean="0">
                <a:latin typeface="Calibri" panose="020F0502020204030204"/>
              </a:rPr>
              <a:t>United-Kingdom – 01/2020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kern="0" dirty="0" smtClean="0">
                <a:latin typeface="Calibri" panose="020F0502020204030204"/>
              </a:rPr>
              <a:t>Sparkling water infused with downgraded fruits or vegetables, no calorie, sugar or sweeteners. Made with British spring water. </a:t>
            </a:r>
            <a:r>
              <a:rPr lang="en-GB" sz="1200" i="1" kern="0" dirty="0" smtClean="0">
                <a:latin typeface="Calibri" panose="020F0502020204030204"/>
              </a:rPr>
              <a:t>Natural flavours</a:t>
            </a:r>
            <a:r>
              <a:rPr lang="en-GB" sz="1200" kern="0" dirty="0" smtClean="0"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Calibri" panose="020F0502020204030204"/>
              </a:rPr>
              <a:t>CUCUMBER</a:t>
            </a:r>
            <a:endParaRPr lang="en-GB" sz="1200" b="1" kern="0" dirty="0">
              <a:solidFill>
                <a:schemeClr val="accent5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8806"/>
  <p:tag name="AS_OS" val="Microsoft Windows NT 6.1.7601 Service Pack 1"/>
  <p:tag name="AS_RELEASE_DATE" val="2011.02.26"/>
  <p:tag name="AS_VERSION" val="5.0.1.0"/>
  <p:tag name="AS_TITLE" val="Aspose.Slides for .NET"/>
</p:tagLst>
</file>

<file path=ppt/theme/theme1.xml><?xml version="1.0" encoding="utf-8"?>
<a:theme xmlns:a="http://schemas.openxmlformats.org/drawingml/2006/main" name="Thème Offic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3623</TotalTime>
  <Words>2990</Words>
  <Application>Microsoft Office PowerPoint</Application>
  <PresentationFormat>Grand écran</PresentationFormat>
  <Paragraphs>499</Paragraphs>
  <Slides>20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 Unicode MS</vt:lpstr>
      <vt:lpstr>Aharoni</vt:lpstr>
      <vt:lpstr>Arial</vt:lpstr>
      <vt:lpstr>Arial Narrow</vt:lpstr>
      <vt:lpstr>Calibri</vt:lpstr>
      <vt:lpstr>Calibri Light</vt:lpstr>
      <vt:lpstr>Century Gothic</vt:lpstr>
      <vt:lpstr>Wingdings</vt:lpstr>
      <vt:lpstr>Thème Office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Margaux</dc:creator>
  <cp:keywords>Waters</cp:keywords>
  <cp:lastModifiedBy>Margaux BARALE</cp:lastModifiedBy>
  <cp:revision>302</cp:revision>
  <cp:lastPrinted>2020-04-27T08:29:41Z</cp:lastPrinted>
  <dcterms:created xsi:type="dcterms:W3CDTF">2011-11-08T10:34:52Z</dcterms:created>
  <dcterms:modified xsi:type="dcterms:W3CDTF">2020-05-06T07:45:45Z</dcterms:modified>
  <cp:category>Market Review</cp:category>
</cp:coreProperties>
</file>